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3343" r:id="rId4"/>
    <p:sldId id="3344" r:id="rId5"/>
    <p:sldId id="3345" r:id="rId6"/>
    <p:sldId id="3346" r:id="rId7"/>
    <p:sldId id="3347" r:id="rId8"/>
    <p:sldId id="3348" r:id="rId9"/>
    <p:sldId id="3351" r:id="rId10"/>
    <p:sldId id="1049" r:id="rId11"/>
    <p:sldId id="1048" r:id="rId12"/>
    <p:sldId id="1050" r:id="rId13"/>
    <p:sldId id="1051" r:id="rId14"/>
    <p:sldId id="1052" r:id="rId15"/>
    <p:sldId id="3318" r:id="rId16"/>
    <p:sldId id="3352" r:id="rId17"/>
    <p:sldId id="258"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Grimsrud" initials="AG" lastIdx="3" clrIdx="0">
    <p:extLst>
      <p:ext uri="{19B8F6BF-5375-455C-9EA6-DF929625EA0E}">
        <p15:presenceInfo xmlns:p15="http://schemas.microsoft.com/office/powerpoint/2012/main" userId="f85a3dff-7d89-4dbf-9104-c8b3290d15ec" providerId="Windows Live"/>
      </p:ext>
    </p:extLst>
  </p:cmAuthor>
  <p:cmAuthor id="2" name="Lynne Wilkinson" initials="LW" lastIdx="7" clrIdx="1">
    <p:extLst>
      <p:ext uri="{19B8F6BF-5375-455C-9EA6-DF929625EA0E}">
        <p15:presenceInfo xmlns:p15="http://schemas.microsoft.com/office/powerpoint/2012/main" userId="a048b546011a2e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548235"/>
    <a:srgbClr val="1B365D"/>
    <a:srgbClr val="FF585D"/>
    <a:srgbClr val="7F7F7F"/>
    <a:srgbClr val="E04C40"/>
    <a:srgbClr val="385723"/>
    <a:srgbClr val="74AA50"/>
    <a:srgbClr val="383333"/>
    <a:srgbClr val="51284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7D7C7-5BB0-4EDD-9C60-8C69CE63D3B5}" v="495" dt="2019-07-15T13:31:49.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19" autoAdjust="0"/>
    <p:restoredTop sz="92239" autoAdjust="0"/>
  </p:normalViewPr>
  <p:slideViewPr>
    <p:cSldViewPr snapToGrid="0" snapToObjects="1">
      <p:cViewPr varScale="1">
        <p:scale>
          <a:sx n="116" d="100"/>
          <a:sy n="116" d="100"/>
        </p:scale>
        <p:origin x="408" y="19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16/07/2019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B987997-0B89-40EC-854A-28FA50216636}" type="datetimeFigureOut">
              <a:rPr lang="en-ZA" smtClean="0"/>
              <a:t>2019/07/16</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3D82931-D98B-445A-88B7-0C4F91616003}" type="slidenum">
              <a:rPr lang="en-ZA" smtClean="0"/>
              <a:t>‹#›</a:t>
            </a:fld>
            <a:endParaRPr lang="en-ZA"/>
          </a:p>
        </p:txBody>
      </p:sp>
    </p:spTree>
    <p:extLst>
      <p:ext uri="{BB962C8B-B14F-4D97-AF65-F5344CB8AC3E}">
        <p14:creationId xmlns:p14="http://schemas.microsoft.com/office/powerpoint/2010/main" val="153334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libri" panose="020F0502020204030204" pitchFamily="34" charset="0"/>
              <a:buChar char="−"/>
            </a:pPr>
            <a:r>
              <a:rPr lang="en-US" sz="1200" dirty="0"/>
              <a:t> Men who did not actively choose to test may feel ambushed by provider-initiated testing and go into denial rather than accepting their diagnosis. </a:t>
            </a:r>
          </a:p>
          <a:p>
            <a:pPr>
              <a:buFont typeface="Calibri" panose="020F0502020204030204" pitchFamily="34" charset="0"/>
              <a:buChar char="−"/>
            </a:pPr>
            <a:r>
              <a:rPr lang="en-US" sz="1200" dirty="0"/>
              <a:t> Same-day initiation can leave some men feeling that a fundamental decision about their life and health has been taken out of their hands.</a:t>
            </a:r>
            <a:endParaRPr lang="en-US" sz="1200" b="0" dirty="0"/>
          </a:p>
          <a:p>
            <a:pPr>
              <a:buFont typeface="Calibri" panose="020F0502020204030204" pitchFamily="34" charset="0"/>
              <a:buChar char="−"/>
            </a:pPr>
            <a:r>
              <a:rPr lang="en-US" sz="1200" b="0" dirty="0">
                <a:solidFill>
                  <a:srgbClr val="E04C40"/>
                </a:solidFill>
              </a:rPr>
              <a:t> We may succeed in finding men and bringing them into the system, but we may not keep them if they feel it was against their will.</a:t>
            </a:r>
            <a:endParaRPr lang="en-US" sz="1200" b="0" dirty="0"/>
          </a:p>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6</a:t>
            </a:fld>
            <a:endParaRPr lang="en-ZA"/>
          </a:p>
        </p:txBody>
      </p:sp>
    </p:spTree>
    <p:extLst>
      <p:ext uri="{BB962C8B-B14F-4D97-AF65-F5344CB8AC3E}">
        <p14:creationId xmlns:p14="http://schemas.microsoft.com/office/powerpoint/2010/main" val="384420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includes relationship conflict or loss, social death among friends/community, giving up pleasures like sex, alcohol, traditional medicine</a:t>
            </a:r>
          </a:p>
          <a:p>
            <a:r>
              <a:rPr lang="en-US" dirty="0"/>
              <a:t>Individualized support includes </a:t>
            </a:r>
            <a:r>
              <a:rPr lang="en-US" sz="1200" kern="1200" dirty="0">
                <a:solidFill>
                  <a:srgbClr val="E8303B"/>
                </a:solidFill>
                <a:latin typeface="Franklin Gothic Book" panose="020B0503020102020204" pitchFamily="34" charset="0"/>
                <a:ea typeface="+mn-ea"/>
                <a:cs typeface="+mn-cs"/>
              </a:rPr>
              <a:t>things like disclosure support and assisted partner notification</a:t>
            </a:r>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7</a:t>
            </a:fld>
            <a:endParaRPr lang="en-ZA"/>
          </a:p>
        </p:txBody>
      </p:sp>
    </p:spTree>
    <p:extLst>
      <p:ext uri="{BB962C8B-B14F-4D97-AF65-F5344CB8AC3E}">
        <p14:creationId xmlns:p14="http://schemas.microsoft.com/office/powerpoint/2010/main" val="230172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F91584-9A1C-E74B-9E5E-CB5A28FFD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46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72B83-DB12-408A-B728-638C334211F0}" type="slidenum">
              <a:rPr lang="en-GB" smtClean="0"/>
              <a:t>11</a:t>
            </a:fld>
            <a:endParaRPr lang="en-GB"/>
          </a:p>
        </p:txBody>
      </p:sp>
    </p:spTree>
    <p:extLst>
      <p:ext uri="{BB962C8B-B14F-4D97-AF65-F5344CB8AC3E}">
        <p14:creationId xmlns:p14="http://schemas.microsoft.com/office/powerpoint/2010/main" val="216226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2000" dirty="0">
                <a:solidFill>
                  <a:schemeClr val="bg1"/>
                </a:solidFill>
                <a:latin typeface="Franklin Gothic Book" panose="020B0503020102020204" pitchFamily="34" charset="0"/>
              </a:rPr>
              <a:t>Services that make it easy to be on treatment—taking services to him and making them a relief not a burden</a:t>
            </a:r>
          </a:p>
          <a:p>
            <a:pPr marL="457200" lvl="1" indent="0">
              <a:buFont typeface="Arial" panose="020B0604020202020204" pitchFamily="34" charset="0"/>
              <a:buNone/>
            </a:pPr>
            <a:r>
              <a:rPr lang="en-US" sz="2000" dirty="0">
                <a:solidFill>
                  <a:schemeClr val="bg1"/>
                </a:solidFill>
                <a:latin typeface="Franklin Gothic Book" panose="020B0503020102020204" pitchFamily="34" charset="0"/>
              </a:rPr>
              <a:t>Adherence clubs and other social/group approaches—he likes ‘safety in numbers’ and tends to go with the flow</a:t>
            </a:r>
          </a:p>
          <a:p>
            <a:pPr marL="457200" lvl="1" indent="0">
              <a:buFont typeface="Arial" panose="020B0604020202020204" pitchFamily="34" charset="0"/>
              <a:buNone/>
            </a:pPr>
            <a:r>
              <a:rPr lang="en-US" sz="2000" dirty="0">
                <a:solidFill>
                  <a:schemeClr val="bg1"/>
                </a:solidFill>
                <a:latin typeface="Franklin Gothic Book" panose="020B0503020102020204" pitchFamily="34" charset="0"/>
              </a:rPr>
              <a:t>Information on the benefits of starting treatment—he has very low overall knowledge of HIV</a:t>
            </a:r>
          </a:p>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12</a:t>
            </a:fld>
            <a:endParaRPr lang="en-ZA"/>
          </a:p>
        </p:txBody>
      </p:sp>
    </p:spTree>
    <p:extLst>
      <p:ext uri="{BB962C8B-B14F-4D97-AF65-F5344CB8AC3E}">
        <p14:creationId xmlns:p14="http://schemas.microsoft.com/office/powerpoint/2010/main" val="249121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82931-D98B-445A-88B7-0C4F91616003}" type="slidenum">
              <a:rPr lang="en-ZA" smtClean="0"/>
              <a:t>13</a:t>
            </a:fld>
            <a:endParaRPr lang="en-ZA"/>
          </a:p>
        </p:txBody>
      </p:sp>
    </p:spTree>
    <p:extLst>
      <p:ext uri="{BB962C8B-B14F-4D97-AF65-F5344CB8AC3E}">
        <p14:creationId xmlns:p14="http://schemas.microsoft.com/office/powerpoint/2010/main" val="366330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Franklin Gothic Book" panose="020B0503020102020204" pitchFamily="34" charset="0"/>
              </a:rPr>
              <a:t>Note: Challenge for this segment appears to be more testing than linkage</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F91584-9A1C-E74B-9E5E-CB5A28FFD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Franklin Gothic Book" panose="020B0503020102020204" pitchFamily="34" charset="0"/>
              </a:rPr>
              <a:t>Internalizing motivation</a:t>
            </a:r>
            <a:r>
              <a:rPr lang="en-US" sz="1200" dirty="0">
                <a:latin typeface="Franklin Gothic Book" panose="020B0503020102020204" pitchFamily="34" charset="0"/>
              </a:rPr>
              <a:t>. We need to help men understand </a:t>
            </a:r>
            <a:r>
              <a:rPr lang="en-US" sz="1200" i="1" dirty="0">
                <a:latin typeface="Franklin Gothic Book" panose="020B0503020102020204" pitchFamily="34" charset="0"/>
              </a:rPr>
              <a:t>why</a:t>
            </a:r>
            <a:r>
              <a:rPr lang="en-US" sz="1200" dirty="0">
                <a:latin typeface="Franklin Gothic Book" panose="020B0503020102020204" pitchFamily="34" charset="0"/>
              </a:rPr>
              <a:t> they should be on treatment, in terms they find compelling and relatable.</a:t>
            </a:r>
          </a:p>
          <a:p>
            <a:r>
              <a:rPr lang="en-US" sz="1200" u="sng" dirty="0">
                <a:latin typeface="Franklin Gothic Book" panose="020B0503020102020204" pitchFamily="34" charset="0"/>
              </a:rPr>
              <a:t>Retaining or reframing identity</a:t>
            </a:r>
            <a:r>
              <a:rPr lang="en-US" sz="1200" dirty="0">
                <a:latin typeface="Franklin Gothic Book" panose="020B0503020102020204" pitchFamily="34" charset="0"/>
              </a:rPr>
              <a:t>. For some men, having HIV means I can no longer be who I am. Individualized counseling and support can help to dispel this fear or at least build coping ability.</a:t>
            </a:r>
          </a:p>
          <a:p>
            <a:r>
              <a:rPr lang="en-US" sz="1200" u="sng" dirty="0">
                <a:latin typeface="Franklin Gothic Book" panose="020B0503020102020204" pitchFamily="34" charset="0"/>
              </a:rPr>
              <a:t>Social support</a:t>
            </a:r>
            <a:r>
              <a:rPr lang="en-US" sz="1200" dirty="0">
                <a:latin typeface="Franklin Gothic Book" panose="020B0503020102020204" pitchFamily="34" charset="0"/>
              </a:rPr>
              <a:t>. Many men fear that treatment will mean tension, conflict or loss in key relationships. They need support in managing disclosure as well as a more supportive social environment (stigma reduction). </a:t>
            </a:r>
          </a:p>
          <a:p>
            <a:r>
              <a:rPr lang="en-US" sz="1200" u="sng" dirty="0">
                <a:latin typeface="Franklin Gothic Book" panose="020B0503020102020204" pitchFamily="34" charset="0"/>
              </a:rPr>
              <a:t>Provider empathy</a:t>
            </a:r>
            <a:r>
              <a:rPr lang="en-US" sz="1200" dirty="0">
                <a:latin typeface="Franklin Gothic Book" panose="020B0503020102020204" pitchFamily="34" charset="0"/>
              </a:rPr>
              <a:t>. We need to help men feel welcomed, understood, respected and cared for by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3D82931-D98B-445A-88B7-0C4F91616003}" type="slidenum">
              <a:rPr lang="en-ZA" smtClean="0"/>
              <a:t>15</a:t>
            </a:fld>
            <a:endParaRPr lang="en-ZA"/>
          </a:p>
        </p:txBody>
      </p:sp>
    </p:spTree>
    <p:extLst>
      <p:ext uri="{BB962C8B-B14F-4D97-AF65-F5344CB8AC3E}">
        <p14:creationId xmlns:p14="http://schemas.microsoft.com/office/powerpoint/2010/main" val="3759322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79" y="654885"/>
            <a:ext cx="8640000" cy="432000"/>
          </a:xfrm>
        </p:spPr>
        <p:txBody>
          <a:bodyPr>
            <a:normAutofit/>
          </a:bodyPr>
          <a:lstStyle>
            <a:lvl1pPr>
              <a:defRPr sz="3400" b="1">
                <a:solidFill>
                  <a:schemeClr val="accent1"/>
                </a:solidFill>
                <a:latin typeface="+mn-lt"/>
              </a:defRPr>
            </a:lvl1pPr>
          </a:lstStyle>
          <a:p>
            <a:r>
              <a:rPr lang="en-US" dirty="0"/>
              <a:t>Add title</a:t>
            </a:r>
          </a:p>
        </p:txBody>
      </p:sp>
    </p:spTree>
    <p:extLst>
      <p:ext uri="{BB962C8B-B14F-4D97-AF65-F5344CB8AC3E}">
        <p14:creationId xmlns:p14="http://schemas.microsoft.com/office/powerpoint/2010/main" val="19382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082" y="6065579"/>
            <a:ext cx="4333837"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EF3D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9" r:id="rId12"/>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jp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jp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jpeg"/><Relationship Id="rId20" Type="http://schemas.openxmlformats.org/officeDocument/2006/relationships/image" Target="../media/image29.png"/><Relationship Id="rId29" Type="http://schemas.openxmlformats.org/officeDocument/2006/relationships/image" Target="../media/image38.jpg"/><Relationship Id="rId1" Type="http://schemas.openxmlformats.org/officeDocument/2006/relationships/slideLayout" Target="../slideLayouts/slideLayout12.xml"/><Relationship Id="rId6" Type="http://schemas.openxmlformats.org/officeDocument/2006/relationships/image" Target="../media/image15.jpg"/><Relationship Id="rId11" Type="http://schemas.openxmlformats.org/officeDocument/2006/relationships/image" Target="../media/image20.png"/><Relationship Id="rId24" Type="http://schemas.openxmlformats.org/officeDocument/2006/relationships/image" Target="../media/image33.jpg"/><Relationship Id="rId5" Type="http://schemas.openxmlformats.org/officeDocument/2006/relationships/image" Target="../media/image14.png"/><Relationship Id="rId15" Type="http://schemas.openxmlformats.org/officeDocument/2006/relationships/image" Target="../media/image24.jpg"/><Relationship Id="rId23" Type="http://schemas.openxmlformats.org/officeDocument/2006/relationships/image" Target="../media/image32.png"/><Relationship Id="rId28" Type="http://schemas.openxmlformats.org/officeDocument/2006/relationships/image" Target="../media/image37.jpg"/><Relationship Id="rId10" Type="http://schemas.openxmlformats.org/officeDocument/2006/relationships/image" Target="../media/image19.jpg"/><Relationship Id="rId19" Type="http://schemas.openxmlformats.org/officeDocument/2006/relationships/image" Target="../media/image28.png"/><Relationship Id="rId31" Type="http://schemas.openxmlformats.org/officeDocument/2006/relationships/image" Target="../media/image40.sv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585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E394E0-22E8-42A5-B34F-9269BDC60927}"/>
              </a:ext>
            </a:extLst>
          </p:cNvPr>
          <p:cNvPicPr>
            <a:picLocks noChangeAspect="1"/>
          </p:cNvPicPr>
          <p:nvPr/>
        </p:nvPicPr>
        <p:blipFill>
          <a:blip r:embed="rId3"/>
          <a:stretch>
            <a:fillRect/>
          </a:stretch>
        </p:blipFill>
        <p:spPr>
          <a:xfrm>
            <a:off x="7169286" y="0"/>
            <a:ext cx="5022714" cy="6872401"/>
          </a:xfrm>
          <a:prstGeom prst="rect">
            <a:avLst/>
          </a:prstGeom>
        </p:spPr>
      </p:pic>
      <p:sp>
        <p:nvSpPr>
          <p:cNvPr id="4" name="Rectangle 3">
            <a:extLst>
              <a:ext uri="{FF2B5EF4-FFF2-40B4-BE49-F238E27FC236}">
                <a16:creationId xmlns:a16="http://schemas.microsoft.com/office/drawing/2014/main" id="{CCD1C8B1-2645-4332-931F-20ECDFB02FE2}"/>
              </a:ext>
            </a:extLst>
          </p:cNvPr>
          <p:cNvSpPr/>
          <p:nvPr/>
        </p:nvSpPr>
        <p:spPr>
          <a:xfrm>
            <a:off x="0" y="428178"/>
            <a:ext cx="7169285" cy="4524315"/>
          </a:xfrm>
          <a:prstGeom prst="rect">
            <a:avLst/>
          </a:prstGeom>
          <a:solidFill>
            <a:srgbClr val="FF585D"/>
          </a:solidFill>
        </p:spPr>
        <p:txBody>
          <a:bodyPr wrap="square" lIns="0">
            <a:spAutoFit/>
          </a:bodyPr>
          <a:lstStyle/>
          <a:p>
            <a:pPr lvl="1">
              <a:defRPr/>
            </a:pPr>
            <a:r>
              <a:rPr kumimoji="0" lang="en-GB" sz="2400" b="1" i="0" u="none" strike="noStrike" kern="1200" cap="none" spc="0" normalizeH="0" baseline="0" noProof="0" dirty="0">
                <a:ln>
                  <a:noFill/>
                </a:ln>
                <a:solidFill>
                  <a:prstClr val="white"/>
                </a:solidFill>
                <a:effectLst/>
                <a:uLnTx/>
                <a:uFillTx/>
                <a:latin typeface="Franklin Gothic Book" panose="020B0503020102020204" pitchFamily="34" charset="0"/>
              </a:rPr>
              <a:t>Mr. Rose </a:t>
            </a:r>
            <a:endParaRPr kumimoji="0" lang="en-GB" sz="2400" b="1" i="1" u="none" strike="noStrike" kern="1200" cap="none" spc="0" normalizeH="0" baseline="0" noProof="0" dirty="0">
              <a:ln>
                <a:noFill/>
              </a:ln>
              <a:solidFill>
                <a:prstClr val="white"/>
              </a:solidFill>
              <a:effectLst/>
              <a:uLnTx/>
              <a:uFillTx/>
              <a:latin typeface="Franklin Gothic Book" panose="020B0503020102020204" pitchFamily="34" charset="0"/>
            </a:endParaRPr>
          </a:p>
          <a:p>
            <a:pPr lvl="1">
              <a:defRPr/>
            </a:pPr>
            <a:r>
              <a:rPr lang="en-GB" sz="2400" i="1" dirty="0">
                <a:solidFill>
                  <a:prstClr val="white"/>
                </a:solidFill>
                <a:latin typeface="Franklin Gothic Book" panose="020B0503020102020204" pitchFamily="34" charset="0"/>
              </a:rPr>
              <a:t>30% never initiated treatment on testing positive </a:t>
            </a:r>
            <a:endParaRPr kumimoji="0" lang="en-GB" sz="2400" i="1" u="none" strike="noStrike" kern="1200" cap="none" spc="0" normalizeH="0" baseline="0" noProof="0" dirty="0">
              <a:ln>
                <a:noFill/>
              </a:ln>
              <a:solidFill>
                <a:prstClr val="white"/>
              </a:solidFill>
              <a:effectLst/>
              <a:uLnTx/>
              <a:uFillTx/>
              <a:latin typeface="Franklin Gothic Book" panose="020B0503020102020204" pitchFamily="34" charset="0"/>
            </a:endParaRPr>
          </a:p>
          <a:p>
            <a:pPr lvl="1">
              <a:defRPr/>
            </a:pPr>
            <a:endParaRPr lang="en-US" sz="2400" dirty="0">
              <a:solidFill>
                <a:prstClr val="white"/>
              </a:solidFill>
              <a:latin typeface="Franklin Gothic Book" panose="020B0503020102020204" pitchFamily="34" charset="0"/>
            </a:endParaRPr>
          </a:p>
          <a:p>
            <a:pPr lvl="1">
              <a:defRPr/>
            </a:pPr>
            <a:r>
              <a:rPr lang="en-US" sz="2400" b="1" dirty="0">
                <a:solidFill>
                  <a:prstClr val="white"/>
                </a:solidFill>
                <a:latin typeface="Franklin Gothic Book" panose="020B0503020102020204" pitchFamily="34" charset="0"/>
              </a:rPr>
              <a:t>What’s keeping him from linking?</a:t>
            </a:r>
          </a:p>
          <a:p>
            <a:pPr marL="8001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Fears starting ART would mean ‘the end of the party’ </a:t>
            </a:r>
          </a:p>
          <a:p>
            <a:pPr marL="8001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Fears disclosure would jeopardize his primary relationship</a:t>
            </a:r>
          </a:p>
          <a:p>
            <a:pPr lvl="1">
              <a:defRPr/>
            </a:pPr>
            <a:endParaRPr lang="en-GB" sz="2400" dirty="0">
              <a:solidFill>
                <a:prstClr val="white"/>
              </a:solidFill>
              <a:latin typeface="Franklin Gothic Book" panose="020B0503020102020204" pitchFamily="34" charset="0"/>
            </a:endParaRPr>
          </a:p>
          <a:p>
            <a:pPr lvl="1">
              <a:defRPr/>
            </a:pPr>
            <a:r>
              <a:rPr lang="en-US" sz="2400" b="1" dirty="0">
                <a:solidFill>
                  <a:prstClr val="white"/>
                </a:solidFill>
                <a:latin typeface="Franklin Gothic Book" panose="020B0503020102020204" pitchFamily="34" charset="0"/>
              </a:rPr>
              <a:t>What might help?</a:t>
            </a:r>
          </a:p>
          <a:p>
            <a:pPr marL="8001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Counseling that focuses on continuing to live a fun and carefree life, rather than what he must give up</a:t>
            </a:r>
          </a:p>
          <a:p>
            <a:pPr marL="8001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Support in disclosing to his partner and friends</a:t>
            </a:r>
          </a:p>
          <a:p>
            <a:pPr marL="8001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Messages on U=U/Treatment as Prevention</a:t>
            </a:r>
          </a:p>
          <a:p>
            <a:pPr lvl="1">
              <a:defRPr/>
            </a:pPr>
            <a:endParaRPr lang="en-GB" sz="2400" dirty="0">
              <a:solidFill>
                <a:prstClr val="white"/>
              </a:solidFill>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CF7EDB0A-FAD5-4B46-82E6-521AF7910969}"/>
              </a:ext>
            </a:extLst>
          </p:cNvPr>
          <p:cNvSpPr>
            <a:spLocks noGrp="1"/>
          </p:cNvSpPr>
          <p:nvPr>
            <p:ph type="sldNum" sz="quarter" idx="12"/>
          </p:nvPr>
        </p:nvSpPr>
        <p:spPr>
          <a:xfrm>
            <a:off x="932905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E760A1-67BC-436D-965F-595AF01121ED}"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0FA97E0-CD73-4BD8-B84D-04594E73A500}"/>
              </a:ext>
            </a:extLst>
          </p:cNvPr>
          <p:cNvSpPr txBox="1"/>
          <p:nvPr/>
        </p:nvSpPr>
        <p:spPr>
          <a:xfrm>
            <a:off x="8197175" y="5061584"/>
            <a:ext cx="2966935" cy="1477328"/>
          </a:xfrm>
          <a:prstGeom prst="rect">
            <a:avLst/>
          </a:prstGeom>
          <a:solidFill>
            <a:srgbClr val="FF585D"/>
          </a:solidFill>
          <a:ln>
            <a:solidFill>
              <a:srgbClr val="FF585D"/>
            </a:solidFill>
          </a:ln>
        </p:spPr>
        <p:txBody>
          <a:bodyPr wrap="square" rtlCol="0">
            <a:spAutoFit/>
          </a:bodyPr>
          <a:lstStyle/>
          <a:p>
            <a:pPr algn="ctr"/>
            <a:r>
              <a:rPr lang="en-US" dirty="0">
                <a:solidFill>
                  <a:prstClr val="white"/>
                </a:solidFill>
                <a:latin typeface="Franklin Gothic Book" panose="020B0503020102020204" pitchFamily="34" charset="0"/>
              </a:rPr>
              <a:t>Young, fun-loving, and optimistic about his future, with a high level of HIV knowledge but also a higher number of sexual partners </a:t>
            </a:r>
          </a:p>
        </p:txBody>
      </p:sp>
    </p:spTree>
    <p:extLst>
      <p:ext uri="{BB962C8B-B14F-4D97-AF65-F5344CB8AC3E}">
        <p14:creationId xmlns:p14="http://schemas.microsoft.com/office/powerpoint/2010/main" val="63015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BC73D2-ABCB-4337-A21B-AE6E1DF11515}"/>
              </a:ext>
            </a:extLst>
          </p:cNvPr>
          <p:cNvSpPr/>
          <p:nvPr/>
        </p:nvSpPr>
        <p:spPr>
          <a:xfrm>
            <a:off x="0" y="0"/>
            <a:ext cx="12192000" cy="68580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4">
            <a:extLst>
              <a:ext uri="{FF2B5EF4-FFF2-40B4-BE49-F238E27FC236}">
                <a16:creationId xmlns:a16="http://schemas.microsoft.com/office/drawing/2014/main" id="{D9C5914D-A108-41E3-A257-1DB94FD3E2FD}"/>
              </a:ext>
            </a:extLst>
          </p:cNvPr>
          <p:cNvSpPr txBox="1">
            <a:spLocks/>
          </p:cNvSpPr>
          <p:nvPr/>
        </p:nvSpPr>
        <p:spPr>
          <a:xfrm>
            <a:off x="7389906" y="6332818"/>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945"/>
                </a:solidFill>
                <a:latin typeface="Montserrat-Bold"/>
                <a:ea typeface="Open Sans" panose="020B0606030504020204" pitchFamily="34" charset="0"/>
                <a:cs typeface="Montserrat-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Bold"/>
              </a:rPr>
              <a:t>|  Breaking the cycle of transmission  | </a:t>
            </a:r>
          </a:p>
        </p:txBody>
      </p:sp>
      <p:sp>
        <p:nvSpPr>
          <p:cNvPr id="7" name="Rectangle 6">
            <a:extLst>
              <a:ext uri="{FF2B5EF4-FFF2-40B4-BE49-F238E27FC236}">
                <a16:creationId xmlns:a16="http://schemas.microsoft.com/office/drawing/2014/main" id="{01508E0F-629E-41D8-AD87-4E156B0C9A64}"/>
              </a:ext>
            </a:extLst>
          </p:cNvPr>
          <p:cNvSpPr/>
          <p:nvPr/>
        </p:nvSpPr>
        <p:spPr>
          <a:xfrm>
            <a:off x="5021728" y="428178"/>
            <a:ext cx="6905510" cy="4616648"/>
          </a:xfrm>
          <a:prstGeom prst="rect">
            <a:avLst/>
          </a:prstGeom>
        </p:spPr>
        <p:txBody>
          <a:bodyPr wrap="square">
            <a:spAutoFit/>
          </a:bodyPr>
          <a:lstStyle/>
          <a:p>
            <a:pPr marL="0" lvl="1">
              <a:defRPr/>
            </a:pPr>
            <a:r>
              <a:rPr lang="en-GB" sz="2400" b="1" dirty="0">
                <a:solidFill>
                  <a:prstClr val="white"/>
                </a:solidFill>
                <a:latin typeface="Franklin Gothic Book" panose="020B0503020102020204" pitchFamily="34" charset="0"/>
              </a:rPr>
              <a:t>Mr Teal </a:t>
            </a:r>
            <a:endParaRPr lang="en-GB" sz="2400" b="1" i="1" dirty="0">
              <a:solidFill>
                <a:prstClr val="white"/>
              </a:solidFill>
              <a:latin typeface="Franklin Gothic Book" panose="020B0503020102020204" pitchFamily="34" charset="0"/>
            </a:endParaRPr>
          </a:p>
          <a:p>
            <a:pPr marL="0" lvl="1">
              <a:defRPr/>
            </a:pPr>
            <a:r>
              <a:rPr lang="en-GB" sz="2400" i="1" dirty="0">
                <a:solidFill>
                  <a:prstClr val="white"/>
                </a:solidFill>
                <a:latin typeface="Franklin Gothic Book" panose="020B0503020102020204" pitchFamily="34" charset="0"/>
              </a:rPr>
              <a:t>18% never initiated treatment on testing positive</a:t>
            </a:r>
          </a:p>
          <a:p>
            <a:pPr marL="0" lvl="1">
              <a:defRPr/>
            </a:pPr>
            <a:endParaRPr lang="en-US" sz="2000" dirty="0">
              <a:solidFill>
                <a:prstClr val="white"/>
              </a:solidFill>
              <a:latin typeface="Franklin Gothic Book" panose="020B0503020102020204" pitchFamily="34" charset="0"/>
            </a:endParaRPr>
          </a:p>
          <a:p>
            <a:pPr marL="0" lvl="1">
              <a:defRPr/>
            </a:pPr>
            <a:r>
              <a:rPr lang="en-US" sz="2200" b="1" dirty="0">
                <a:solidFill>
                  <a:prstClr val="white"/>
                </a:solidFill>
                <a:latin typeface="Franklin Gothic Book" panose="020B0503020102020204" pitchFamily="34" charset="0"/>
              </a:rPr>
              <a:t>What’s keeping him from linking?</a:t>
            </a:r>
          </a:p>
          <a:p>
            <a:pPr marL="3429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Fears having HIV would diminish his reputation, turning him from ‘the good guy’ into ‘the bad guy’</a:t>
            </a:r>
          </a:p>
          <a:p>
            <a:pPr marL="3429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Fears having HIV would jeopardize his primary relationship </a:t>
            </a:r>
          </a:p>
          <a:p>
            <a:pPr marL="0" lvl="1">
              <a:defRPr/>
            </a:pPr>
            <a:endParaRPr lang="en-GB" sz="2200" dirty="0">
              <a:solidFill>
                <a:prstClr val="white"/>
              </a:solidFill>
              <a:latin typeface="Franklin Gothic Book" panose="020B0503020102020204" pitchFamily="34" charset="0"/>
            </a:endParaRPr>
          </a:p>
          <a:p>
            <a:pPr marL="0" lvl="1">
              <a:defRPr/>
            </a:pPr>
            <a:r>
              <a:rPr lang="en-GB" sz="2200" b="1" dirty="0">
                <a:solidFill>
                  <a:prstClr val="white"/>
                </a:solidFill>
                <a:latin typeface="Franklin Gothic Book" panose="020B0503020102020204" pitchFamily="34" charset="0"/>
              </a:rPr>
              <a:t>What might help?</a:t>
            </a:r>
          </a:p>
          <a:p>
            <a:pPr marL="3429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Counseling  to help him reframe and retain his identity as an upstanding member of the community</a:t>
            </a:r>
          </a:p>
          <a:p>
            <a:pPr marL="3429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Support in disclosing to his family and community</a:t>
            </a:r>
          </a:p>
          <a:p>
            <a:pPr marL="342900" lvl="1" indent="-342900">
              <a:buFont typeface="Arial" panose="020B0604020202020204" pitchFamily="34" charset="0"/>
              <a:buChar char="•"/>
              <a:defRPr/>
            </a:pPr>
            <a:r>
              <a:rPr lang="en-US" sz="2000" dirty="0">
                <a:solidFill>
                  <a:prstClr val="white"/>
                </a:solidFill>
                <a:latin typeface="Franklin Gothic Book" panose="020B0503020102020204" pitchFamily="34" charset="0"/>
              </a:rPr>
              <a:t>Messages that reduce stigma around PLHIV as irresponsible, promiscuous, ‘a problem’ </a:t>
            </a:r>
          </a:p>
        </p:txBody>
      </p:sp>
      <p:sp>
        <p:nvSpPr>
          <p:cNvPr id="4" name="Slide Number Placeholder 3">
            <a:extLst>
              <a:ext uri="{FF2B5EF4-FFF2-40B4-BE49-F238E27FC236}">
                <a16:creationId xmlns:a16="http://schemas.microsoft.com/office/drawing/2014/main" id="{EE895D29-5E8B-48AC-9FC0-12AD0117A26F}"/>
              </a:ext>
            </a:extLst>
          </p:cNvPr>
          <p:cNvSpPr>
            <a:spLocks noGrp="1"/>
          </p:cNvSpPr>
          <p:nvPr>
            <p:ph type="sldNum" sz="quarter" idx="12"/>
          </p:nvPr>
        </p:nvSpPr>
        <p:spPr>
          <a:xfrm>
            <a:off x="932905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E760A1-67BC-436D-965F-595AF01121ED}" type="slidenum">
              <a:rPr lang="en-GB" smtClean="0"/>
              <a:pPr/>
              <a:t>11</a:t>
            </a:fld>
            <a:endParaRPr lang="en-GB"/>
          </a:p>
        </p:txBody>
      </p:sp>
      <p:pic>
        <p:nvPicPr>
          <p:cNvPr id="6" name="Picture 5">
            <a:extLst>
              <a:ext uri="{FF2B5EF4-FFF2-40B4-BE49-F238E27FC236}">
                <a16:creationId xmlns:a16="http://schemas.microsoft.com/office/drawing/2014/main" id="{9A2C4219-A0B9-9F4B-834B-FBB22152A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5" name="TextBox 4">
            <a:extLst>
              <a:ext uri="{FF2B5EF4-FFF2-40B4-BE49-F238E27FC236}">
                <a16:creationId xmlns:a16="http://schemas.microsoft.com/office/drawing/2014/main" id="{93EC32E3-ACD0-4784-9370-8B423D310515}"/>
              </a:ext>
            </a:extLst>
          </p:cNvPr>
          <p:cNvSpPr txBox="1"/>
          <p:nvPr/>
        </p:nvSpPr>
        <p:spPr>
          <a:xfrm>
            <a:off x="593387" y="5315051"/>
            <a:ext cx="3424136" cy="1200329"/>
          </a:xfrm>
          <a:prstGeom prst="rect">
            <a:avLst/>
          </a:prstGeom>
          <a:solidFill>
            <a:srgbClr val="007681"/>
          </a:solidFill>
        </p:spPr>
        <p:txBody>
          <a:bodyPr wrap="square" rtlCol="0">
            <a:spAutoFit/>
          </a:bodyPr>
          <a:lstStyle/>
          <a:p>
            <a:r>
              <a:rPr lang="en-US" dirty="0">
                <a:solidFill>
                  <a:prstClr val="white"/>
                </a:solidFill>
                <a:latin typeface="Franklin Gothic Book" panose="020B0503020102020204" pitchFamily="34" charset="0"/>
              </a:rPr>
              <a:t>Young, responsible, engaged in his community, optimistic about the future, and open about sexual health and health-seeking</a:t>
            </a:r>
          </a:p>
        </p:txBody>
      </p:sp>
    </p:spTree>
    <p:extLst>
      <p:ext uri="{BB962C8B-B14F-4D97-AF65-F5344CB8AC3E}">
        <p14:creationId xmlns:p14="http://schemas.microsoft.com/office/powerpoint/2010/main" val="337929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BC73D2-ABCB-4337-A21B-AE6E1DF11515}"/>
              </a:ext>
            </a:extLst>
          </p:cNvPr>
          <p:cNvSpPr/>
          <p:nvPr/>
        </p:nvSpPr>
        <p:spPr>
          <a:xfrm>
            <a:off x="0" y="27711"/>
            <a:ext cx="12192000" cy="6858000"/>
          </a:xfrm>
          <a:prstGeom prst="rect">
            <a:avLst/>
          </a:prstGeom>
          <a:solidFill>
            <a:srgbClr val="49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4">
            <a:extLst>
              <a:ext uri="{FF2B5EF4-FFF2-40B4-BE49-F238E27FC236}">
                <a16:creationId xmlns:a16="http://schemas.microsoft.com/office/drawing/2014/main" id="{D9C5914D-A108-41E3-A257-1DB94FD3E2FD}"/>
              </a:ext>
            </a:extLst>
          </p:cNvPr>
          <p:cNvSpPr txBox="1">
            <a:spLocks/>
          </p:cNvSpPr>
          <p:nvPr/>
        </p:nvSpPr>
        <p:spPr>
          <a:xfrm>
            <a:off x="7389906" y="6332818"/>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945"/>
                </a:solidFill>
                <a:latin typeface="Montserrat-Bold"/>
                <a:ea typeface="Open Sans" panose="020B0606030504020204" pitchFamily="34" charset="0"/>
                <a:cs typeface="Montserrat-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945"/>
                </a:solidFill>
                <a:effectLst/>
                <a:uLnTx/>
                <a:uFillTx/>
                <a:latin typeface="Montserrat-Bold"/>
              </a:rPr>
              <a:t>|  Breaking the cycle of transmission  | </a:t>
            </a:r>
          </a:p>
        </p:txBody>
      </p:sp>
      <p:sp>
        <p:nvSpPr>
          <p:cNvPr id="9" name="Rectangle 8">
            <a:extLst>
              <a:ext uri="{FF2B5EF4-FFF2-40B4-BE49-F238E27FC236}">
                <a16:creationId xmlns:a16="http://schemas.microsoft.com/office/drawing/2014/main" id="{4776F195-A7C1-4E23-9FD8-87B3CA59252C}"/>
              </a:ext>
            </a:extLst>
          </p:cNvPr>
          <p:cNvSpPr/>
          <p:nvPr/>
        </p:nvSpPr>
        <p:spPr>
          <a:xfrm>
            <a:off x="-183585" y="350500"/>
            <a:ext cx="11955171" cy="830997"/>
          </a:xfrm>
          <a:prstGeom prst="rect">
            <a:avLst/>
          </a:prstGeom>
        </p:spPr>
        <p:txBody>
          <a:bodyPr wrap="square">
            <a:spAutoFit/>
          </a:bodyPr>
          <a:lstStyle/>
          <a:p>
            <a:pPr lvl="1"/>
            <a:r>
              <a:rPr lang="en-GB" sz="2400" b="1" dirty="0">
                <a:solidFill>
                  <a:schemeClr val="bg1"/>
                </a:solidFill>
                <a:latin typeface="Franklin Gothic Book" panose="020B0503020102020204" pitchFamily="34" charset="0"/>
              </a:rPr>
              <a:t>Mr Green </a:t>
            </a:r>
            <a:endParaRPr lang="en-GB" sz="2400" b="1" i="1" dirty="0">
              <a:solidFill>
                <a:schemeClr val="bg1"/>
              </a:solidFill>
              <a:latin typeface="Franklin Gothic Book" panose="020B0503020102020204" pitchFamily="34" charset="0"/>
            </a:endParaRPr>
          </a:p>
          <a:p>
            <a:pPr lvl="1"/>
            <a:r>
              <a:rPr lang="en-GB" sz="2400" i="1" dirty="0">
                <a:solidFill>
                  <a:schemeClr val="bg1"/>
                </a:solidFill>
                <a:latin typeface="Franklin Gothic Book" panose="020B0503020102020204" pitchFamily="34" charset="0"/>
              </a:rPr>
              <a:t>30%</a:t>
            </a:r>
            <a:r>
              <a:rPr lang="en-GB" sz="2400" i="1" dirty="0">
                <a:solidFill>
                  <a:prstClr val="white"/>
                </a:solidFill>
                <a:latin typeface="Franklin Gothic Book" panose="020B0503020102020204" pitchFamily="34" charset="0"/>
              </a:rPr>
              <a:t> never initiated treatment on testing positive</a:t>
            </a:r>
            <a:endParaRPr lang="en-GB" sz="2400" i="1" dirty="0">
              <a:solidFill>
                <a:schemeClr val="bg1"/>
              </a:solidFill>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DE9D8D3A-1D07-41EC-A385-6B40280DA430}"/>
              </a:ext>
            </a:extLst>
          </p:cNvPr>
          <p:cNvSpPr>
            <a:spLocks noGrp="1"/>
          </p:cNvSpPr>
          <p:nvPr>
            <p:ph type="sldNum" sz="quarter" idx="12"/>
          </p:nvPr>
        </p:nvSpPr>
        <p:spPr>
          <a:xfrm>
            <a:off x="932905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E760A1-67BC-436D-965F-595AF01121ED}" type="slidenum">
              <a:rPr lang="en-GB" smtClean="0"/>
              <a:pPr/>
              <a:t>12</a:t>
            </a:fld>
            <a:endParaRPr lang="en-GB"/>
          </a:p>
        </p:txBody>
      </p:sp>
      <p:pic>
        <p:nvPicPr>
          <p:cNvPr id="6" name="Picture 5">
            <a:extLst>
              <a:ext uri="{FF2B5EF4-FFF2-40B4-BE49-F238E27FC236}">
                <a16:creationId xmlns:a16="http://schemas.microsoft.com/office/drawing/2014/main" id="{2FED2A93-846D-4D4E-BFEF-654BD9148E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6911" r="7904"/>
          <a:stretch/>
        </p:blipFill>
        <p:spPr>
          <a:xfrm>
            <a:off x="7105192" y="1755228"/>
            <a:ext cx="5086808" cy="3422906"/>
          </a:xfrm>
          <a:prstGeom prst="rect">
            <a:avLst/>
          </a:prstGeom>
        </p:spPr>
      </p:pic>
      <p:sp>
        <p:nvSpPr>
          <p:cNvPr id="7" name="Rectangle 6">
            <a:extLst>
              <a:ext uri="{FF2B5EF4-FFF2-40B4-BE49-F238E27FC236}">
                <a16:creationId xmlns:a16="http://schemas.microsoft.com/office/drawing/2014/main" id="{F784A788-DE6D-41D1-88D9-DFD3647BA9C7}"/>
              </a:ext>
            </a:extLst>
          </p:cNvPr>
          <p:cNvSpPr/>
          <p:nvPr/>
        </p:nvSpPr>
        <p:spPr>
          <a:xfrm>
            <a:off x="-149056" y="1498808"/>
            <a:ext cx="7162455" cy="4708981"/>
          </a:xfrm>
          <a:prstGeom prst="rect">
            <a:avLst/>
          </a:prstGeom>
        </p:spPr>
        <p:txBody>
          <a:bodyPr wrap="square">
            <a:spAutoFit/>
          </a:bodyPr>
          <a:lstStyle/>
          <a:p>
            <a:pPr lvl="1"/>
            <a:r>
              <a:rPr lang="en-US" sz="2200" b="1" dirty="0">
                <a:solidFill>
                  <a:schemeClr val="bg1"/>
                </a:solidFill>
                <a:latin typeface="Franklin Gothic Book" panose="020B0503020102020204" pitchFamily="34" charset="0"/>
              </a:rPr>
              <a:t>What’s keeping him from linking?</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Fears having HIV would drag him down even further in life</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Very low knowledge of HIV and ART</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Few people he trusts or feels comfortable talking to</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Negative view of healthcare system and providers</a:t>
            </a:r>
          </a:p>
          <a:p>
            <a:pPr lvl="1"/>
            <a:endParaRPr lang="en-US" sz="2000" dirty="0">
              <a:solidFill>
                <a:schemeClr val="bg1"/>
              </a:solidFill>
              <a:latin typeface="Franklin Gothic Book" panose="020B0503020102020204" pitchFamily="34" charset="0"/>
            </a:endParaRPr>
          </a:p>
          <a:p>
            <a:pPr lvl="1"/>
            <a:r>
              <a:rPr lang="en-US" sz="2200" b="1" dirty="0">
                <a:solidFill>
                  <a:schemeClr val="bg1"/>
                </a:solidFill>
                <a:latin typeface="Franklin Gothic Book" panose="020B0503020102020204" pitchFamily="34" charset="0"/>
              </a:rPr>
              <a:t>What might help?</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Empathetic counseling that helps him to surface and cope with his extensive issues and barriers</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Peer outreach that makes services and support relatable</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Services that make it easy to be on treatment</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Adherence clubs and other social/group approaches</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Information on the benefits of treatment</a:t>
            </a:r>
          </a:p>
          <a:p>
            <a:endParaRPr lang="en-US" dirty="0"/>
          </a:p>
          <a:p>
            <a:pPr lvl="1"/>
            <a:endParaRPr lang="en-US" sz="2000" dirty="0">
              <a:solidFill>
                <a:schemeClr val="bg1"/>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3F00502E-DF57-4FE2-99A2-93736ED35032}"/>
              </a:ext>
            </a:extLst>
          </p:cNvPr>
          <p:cNvSpPr txBox="1"/>
          <p:nvPr/>
        </p:nvSpPr>
        <p:spPr>
          <a:xfrm>
            <a:off x="7105192" y="5274281"/>
            <a:ext cx="4859829" cy="1477328"/>
          </a:xfrm>
          <a:prstGeom prst="rect">
            <a:avLst/>
          </a:prstGeom>
          <a:solidFill>
            <a:srgbClr val="548235"/>
          </a:solidFill>
          <a:ln>
            <a:solidFill>
              <a:schemeClr val="bg1"/>
            </a:solidFill>
          </a:ln>
        </p:spPr>
        <p:txBody>
          <a:bodyPr wrap="square" rtlCol="0">
            <a:spAutoFit/>
          </a:bodyPr>
          <a:lstStyle/>
          <a:p>
            <a:r>
              <a:rPr lang="en-US" dirty="0">
                <a:solidFill>
                  <a:schemeClr val="bg1"/>
                </a:solidFill>
                <a:latin typeface="Franklin Gothic Book" panose="020B0503020102020204" pitchFamily="34" charset="0"/>
              </a:rPr>
              <a:t>Disconnected and pessimistic, with a low level of education, very low HIV knowledge, more indicators of depression, problematic use of alcohol, a traditional concept of gender, higher rates of intimate partner violence</a:t>
            </a:r>
          </a:p>
        </p:txBody>
      </p:sp>
    </p:spTree>
    <p:extLst>
      <p:ext uri="{BB962C8B-B14F-4D97-AF65-F5344CB8AC3E}">
        <p14:creationId xmlns:p14="http://schemas.microsoft.com/office/powerpoint/2010/main" val="398643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BC73D2-ABCB-4337-A21B-AE6E1DF11515}"/>
              </a:ext>
            </a:extLst>
          </p:cNvPr>
          <p:cNvSpPr/>
          <p:nvPr/>
        </p:nvSpPr>
        <p:spPr>
          <a:xfrm>
            <a:off x="0" y="0"/>
            <a:ext cx="12192000" cy="68580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4">
            <a:extLst>
              <a:ext uri="{FF2B5EF4-FFF2-40B4-BE49-F238E27FC236}">
                <a16:creationId xmlns:a16="http://schemas.microsoft.com/office/drawing/2014/main" id="{D9C5914D-A108-41E3-A257-1DB94FD3E2FD}"/>
              </a:ext>
            </a:extLst>
          </p:cNvPr>
          <p:cNvSpPr txBox="1">
            <a:spLocks/>
          </p:cNvSpPr>
          <p:nvPr/>
        </p:nvSpPr>
        <p:spPr>
          <a:xfrm>
            <a:off x="7389906" y="6332818"/>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945"/>
                </a:solidFill>
                <a:latin typeface="Montserrat-Bold"/>
                <a:ea typeface="Open Sans" panose="020B0606030504020204" pitchFamily="34" charset="0"/>
                <a:cs typeface="Montserrat-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945"/>
                </a:solidFill>
                <a:effectLst/>
                <a:uLnTx/>
                <a:uFillTx/>
                <a:latin typeface="Montserrat-Bold"/>
              </a:rPr>
              <a:t>|  Breaking the cycle of transmission  | </a:t>
            </a:r>
            <a:r>
              <a:rPr kumimoji="0" lang="en-US" sz="1200" b="1" i="0" u="none" strike="noStrike" kern="1200" cap="none" spc="0" normalizeH="0" baseline="0" noProof="0">
                <a:ln>
                  <a:noFill/>
                </a:ln>
                <a:solidFill>
                  <a:srgbClr val="003945"/>
                </a:solidFill>
                <a:effectLst/>
                <a:uLnTx/>
                <a:uFillTx/>
                <a:latin typeface="Montserrat-Bold"/>
              </a:rPr>
              <a:t>14</a:t>
            </a:r>
            <a:r>
              <a:rPr kumimoji="0" lang="en-US" sz="1200" b="0" i="0" u="none" strike="noStrike" kern="1200" cap="none" spc="0" normalizeH="0" baseline="0" noProof="0">
                <a:ln>
                  <a:noFill/>
                </a:ln>
                <a:solidFill>
                  <a:srgbClr val="003945"/>
                </a:solidFill>
                <a:effectLst/>
                <a:uLnTx/>
                <a:uFillTx/>
                <a:latin typeface="Montserrat-Bold"/>
              </a:rPr>
              <a:t> </a:t>
            </a:r>
            <a:endParaRPr kumimoji="0" lang="en-US" sz="1200" b="0" i="0" u="none" strike="noStrike" kern="1200" cap="none" spc="0" normalizeH="0" baseline="0" noProof="0" dirty="0">
              <a:ln>
                <a:noFill/>
              </a:ln>
              <a:solidFill>
                <a:srgbClr val="003945"/>
              </a:solidFill>
              <a:effectLst/>
              <a:uLnTx/>
              <a:uFillTx/>
              <a:latin typeface="Montserrat-Bold"/>
            </a:endParaRPr>
          </a:p>
        </p:txBody>
      </p:sp>
      <p:sp>
        <p:nvSpPr>
          <p:cNvPr id="9" name="Rectangle 8">
            <a:extLst>
              <a:ext uri="{FF2B5EF4-FFF2-40B4-BE49-F238E27FC236}">
                <a16:creationId xmlns:a16="http://schemas.microsoft.com/office/drawing/2014/main" id="{E28359B0-C08B-4986-B707-0DF29253A413}"/>
              </a:ext>
            </a:extLst>
          </p:cNvPr>
          <p:cNvSpPr/>
          <p:nvPr/>
        </p:nvSpPr>
        <p:spPr>
          <a:xfrm>
            <a:off x="4635062" y="557262"/>
            <a:ext cx="7262647" cy="5509200"/>
          </a:xfrm>
          <a:prstGeom prst="rect">
            <a:avLst/>
          </a:prstGeom>
        </p:spPr>
        <p:txBody>
          <a:bodyPr wrap="square">
            <a:spAutoFit/>
          </a:bodyPr>
          <a:lstStyle/>
          <a:p>
            <a:pPr lvl="1"/>
            <a:r>
              <a:rPr lang="en-GB" sz="2400" b="1" dirty="0">
                <a:solidFill>
                  <a:schemeClr val="bg1"/>
                </a:solidFill>
                <a:latin typeface="Franklin Gothic Book" panose="020B0503020102020204" pitchFamily="34" charset="0"/>
              </a:rPr>
              <a:t>Mr Blue</a:t>
            </a:r>
            <a:r>
              <a:rPr lang="en-GB" sz="2400" dirty="0">
                <a:solidFill>
                  <a:schemeClr val="bg1"/>
                </a:solidFill>
                <a:latin typeface="Franklin Gothic Book" panose="020B0503020102020204" pitchFamily="34" charset="0"/>
              </a:rPr>
              <a:t> </a:t>
            </a:r>
            <a:endParaRPr lang="en-GB" sz="2400" i="1" dirty="0">
              <a:solidFill>
                <a:schemeClr val="bg1"/>
              </a:solidFill>
              <a:latin typeface="Franklin Gothic Book" panose="020B0503020102020204" pitchFamily="34" charset="0"/>
            </a:endParaRPr>
          </a:p>
          <a:p>
            <a:pPr lvl="1"/>
            <a:r>
              <a:rPr lang="en-GB" sz="2400" i="1" dirty="0">
                <a:solidFill>
                  <a:schemeClr val="bg1"/>
                </a:solidFill>
                <a:latin typeface="Franklin Gothic Book" panose="020B0503020102020204" pitchFamily="34" charset="0"/>
              </a:rPr>
              <a:t>25% </a:t>
            </a:r>
            <a:r>
              <a:rPr lang="en-GB" sz="2400" i="1" dirty="0">
                <a:solidFill>
                  <a:prstClr val="white"/>
                </a:solidFill>
                <a:latin typeface="Franklin Gothic Book" panose="020B0503020102020204" pitchFamily="34" charset="0"/>
              </a:rPr>
              <a:t>never initiated treatment on testing positive</a:t>
            </a:r>
            <a:endParaRPr lang="en-GB" sz="2400" i="1" dirty="0">
              <a:solidFill>
                <a:schemeClr val="bg1"/>
              </a:solidFill>
              <a:latin typeface="Franklin Gothic Book" panose="020B0503020102020204" pitchFamily="34" charset="0"/>
            </a:endParaRPr>
          </a:p>
          <a:p>
            <a:pPr lvl="1"/>
            <a:endParaRPr lang="en-US" sz="2000" dirty="0">
              <a:solidFill>
                <a:schemeClr val="bg1"/>
              </a:solidFill>
              <a:latin typeface="Franklin Gothic Book" panose="020B0503020102020204" pitchFamily="34" charset="0"/>
            </a:endParaRPr>
          </a:p>
          <a:p>
            <a:pPr lvl="1"/>
            <a:r>
              <a:rPr lang="en-US" sz="2200" b="1" dirty="0">
                <a:solidFill>
                  <a:schemeClr val="bg1"/>
                </a:solidFill>
                <a:latin typeface="Franklin Gothic Book" panose="020B0503020102020204" pitchFamily="34" charset="0"/>
              </a:rPr>
              <a:t>What’s keeping him from linking?</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Fears that having HIV would be yet another burden to carry.</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Few meaningful connections or sources of motivation</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Few people he trusts or feels comfortable talking to</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Negative view of the healthcare system and providers</a:t>
            </a:r>
          </a:p>
          <a:p>
            <a:pPr lvl="1"/>
            <a:endParaRPr lang="en-GB" sz="2000" dirty="0">
              <a:solidFill>
                <a:schemeClr val="bg1"/>
              </a:solidFill>
              <a:latin typeface="Franklin Gothic Book" panose="020B0503020102020204" pitchFamily="34" charset="0"/>
            </a:endParaRPr>
          </a:p>
          <a:p>
            <a:pPr lvl="1"/>
            <a:r>
              <a:rPr lang="en-GB" sz="2200" b="1" dirty="0">
                <a:solidFill>
                  <a:schemeClr val="bg1"/>
                </a:solidFill>
                <a:latin typeface="Franklin Gothic Book" panose="020B0503020102020204" pitchFamily="34" charset="0"/>
              </a:rPr>
              <a:t>What might help?</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Empathetic counseling that helps him to identify and leverage sources of motivation </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Services that make it easy to be on treatment</a:t>
            </a:r>
          </a:p>
          <a:p>
            <a:pPr marL="800100" lvl="1" indent="-342900">
              <a:buFont typeface="Arial" panose="020B0604020202020204" pitchFamily="34" charset="0"/>
              <a:buChar char="•"/>
            </a:pPr>
            <a:r>
              <a:rPr lang="en-US" sz="2000" dirty="0">
                <a:solidFill>
                  <a:schemeClr val="bg1"/>
                </a:solidFill>
                <a:latin typeface="Franklin Gothic Book" panose="020B0503020102020204" pitchFamily="34" charset="0"/>
              </a:rPr>
              <a:t>Information on the benefits of treatment</a:t>
            </a:r>
          </a:p>
          <a:p>
            <a:pPr marL="800100" lvl="1" indent="-342900">
              <a:buFont typeface="Arial" panose="020B0604020202020204" pitchFamily="34" charset="0"/>
              <a:buChar char="•"/>
            </a:pPr>
            <a:endParaRPr lang="en-US" sz="2000" dirty="0">
              <a:solidFill>
                <a:schemeClr val="bg1"/>
              </a:solidFill>
              <a:latin typeface="Franklin Gothic Book" panose="020B0503020102020204" pitchFamily="34" charset="0"/>
            </a:endParaRPr>
          </a:p>
          <a:p>
            <a:pPr lvl="1"/>
            <a:endParaRPr lang="en-GB" sz="2000" dirty="0">
              <a:solidFill>
                <a:schemeClr val="bg1"/>
              </a:solidFill>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0F7D2E27-8DAE-45E6-8427-09712D835E26}"/>
              </a:ext>
            </a:extLst>
          </p:cNvPr>
          <p:cNvSpPr>
            <a:spLocks noGrp="1"/>
          </p:cNvSpPr>
          <p:nvPr>
            <p:ph type="sldNum" sz="quarter" idx="12"/>
          </p:nvPr>
        </p:nvSpPr>
        <p:spPr>
          <a:xfrm>
            <a:off x="932905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E760A1-67BC-436D-965F-595AF01121ED}" type="slidenum">
              <a:rPr lang="en-GB" smtClean="0"/>
              <a:pPr/>
              <a:t>13</a:t>
            </a:fld>
            <a:endParaRPr lang="en-GB" dirty="0"/>
          </a:p>
        </p:txBody>
      </p:sp>
      <p:pic>
        <p:nvPicPr>
          <p:cNvPr id="6" name="Picture 5">
            <a:extLst>
              <a:ext uri="{FF2B5EF4-FFF2-40B4-BE49-F238E27FC236}">
                <a16:creationId xmlns:a16="http://schemas.microsoft.com/office/drawing/2014/main" id="{DC7D4044-E219-A046-A9D7-6BAFC3C4E1E4}"/>
              </a:ext>
            </a:extLst>
          </p:cNvPr>
          <p:cNvPicPr>
            <a:picLocks noChangeAspect="1"/>
          </p:cNvPicPr>
          <p:nvPr/>
        </p:nvPicPr>
        <p:blipFill rotWithShape="1">
          <a:blip r:embed="rId3">
            <a:extLst>
              <a:ext uri="{28A0092B-C50C-407E-A947-70E740481C1C}">
                <a14:useLocalDpi xmlns:a14="http://schemas.microsoft.com/office/drawing/2010/main" val="0"/>
              </a:ext>
            </a:extLst>
          </a:blip>
          <a:srcRect r="6638"/>
          <a:stretch/>
        </p:blipFill>
        <p:spPr>
          <a:xfrm>
            <a:off x="0" y="0"/>
            <a:ext cx="4802095" cy="6858000"/>
          </a:xfrm>
          <a:prstGeom prst="rect">
            <a:avLst/>
          </a:prstGeom>
        </p:spPr>
      </p:pic>
      <p:sp>
        <p:nvSpPr>
          <p:cNvPr id="5" name="TextBox 4">
            <a:extLst>
              <a:ext uri="{FF2B5EF4-FFF2-40B4-BE49-F238E27FC236}">
                <a16:creationId xmlns:a16="http://schemas.microsoft.com/office/drawing/2014/main" id="{8FD8F0DA-959E-4082-B8ED-B62339B3097A}"/>
              </a:ext>
            </a:extLst>
          </p:cNvPr>
          <p:cNvSpPr txBox="1"/>
          <p:nvPr/>
        </p:nvSpPr>
        <p:spPr>
          <a:xfrm>
            <a:off x="451034" y="5061584"/>
            <a:ext cx="3900026" cy="1477328"/>
          </a:xfrm>
          <a:prstGeom prst="rect">
            <a:avLst/>
          </a:prstGeom>
          <a:solidFill>
            <a:srgbClr val="1B365D"/>
          </a:solidFill>
        </p:spPr>
        <p:txBody>
          <a:bodyPr wrap="square" rtlCol="0">
            <a:spAutoFit/>
          </a:bodyPr>
          <a:lstStyle/>
          <a:p>
            <a:pPr algn="ctr"/>
            <a:r>
              <a:rPr lang="en-US" dirty="0">
                <a:solidFill>
                  <a:schemeClr val="bg1"/>
                </a:solidFill>
                <a:latin typeface="Franklin Gothic Book" panose="020B0503020102020204" pitchFamily="34" charset="0"/>
              </a:rPr>
              <a:t>More educated and more stable, but with a bleak outlook on life, few meaningful connections or sources of motivation, and problematic alcohol use linked to impulsive behavior</a:t>
            </a:r>
          </a:p>
        </p:txBody>
      </p:sp>
    </p:spTree>
    <p:extLst>
      <p:ext uri="{BB962C8B-B14F-4D97-AF65-F5344CB8AC3E}">
        <p14:creationId xmlns:p14="http://schemas.microsoft.com/office/powerpoint/2010/main" val="255455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7F7F7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E205D8-818B-42B5-A259-1791C1D33906}"/>
              </a:ext>
            </a:extLst>
          </p:cNvPr>
          <p:cNvSpPr/>
          <p:nvPr/>
        </p:nvSpPr>
        <p:spPr>
          <a:xfrm>
            <a:off x="0" y="420739"/>
            <a:ext cx="7693572" cy="4585871"/>
          </a:xfrm>
          <a:prstGeom prst="rect">
            <a:avLst/>
          </a:prstGeom>
          <a:solidFill>
            <a:srgbClr val="7F7F7F"/>
          </a:solidFill>
        </p:spPr>
        <p:txBody>
          <a:bodyPr wrap="square">
            <a:spAutoFit/>
          </a:bodyPr>
          <a:lstStyle/>
          <a:p>
            <a:pPr lvl="1" defTabSz="914400">
              <a:defRPr/>
            </a:pPr>
            <a:r>
              <a:rPr lang="en-GB" sz="2400" b="1" noProof="0" dirty="0">
                <a:solidFill>
                  <a:prstClr val="white"/>
                </a:solidFill>
                <a:latin typeface="Franklin Gothic Book" panose="020B0503020102020204" pitchFamily="34" charset="0"/>
              </a:rPr>
              <a:t>Mr Grey</a:t>
            </a:r>
            <a:r>
              <a:rPr lang="en-GB" sz="2400" noProof="0" dirty="0">
                <a:solidFill>
                  <a:prstClr val="white"/>
                </a:solidFill>
                <a:latin typeface="Franklin Gothic Book" panose="020B0503020102020204" pitchFamily="34" charset="0"/>
              </a:rPr>
              <a:t> </a:t>
            </a:r>
            <a:endParaRPr lang="en-GB" sz="2400" i="1" dirty="0">
              <a:solidFill>
                <a:prstClr val="white"/>
              </a:solidFill>
              <a:latin typeface="Franklin Gothic Book" panose="020B0503020102020204" pitchFamily="34" charset="0"/>
            </a:endParaRPr>
          </a:p>
          <a:p>
            <a:pPr lvl="1" defTabSz="914400">
              <a:defRPr/>
            </a:pPr>
            <a:r>
              <a:rPr lang="en-GB" sz="2400" i="1" noProof="0" dirty="0">
                <a:solidFill>
                  <a:prstClr val="white"/>
                </a:solidFill>
                <a:latin typeface="Franklin Gothic Book" panose="020B0503020102020204" pitchFamily="34" charset="0"/>
              </a:rPr>
              <a:t>14% </a:t>
            </a:r>
            <a:r>
              <a:rPr lang="en-GB" sz="2400" i="1" dirty="0">
                <a:solidFill>
                  <a:prstClr val="white"/>
                </a:solidFill>
                <a:latin typeface="Franklin Gothic Book" panose="020B0503020102020204" pitchFamily="34" charset="0"/>
              </a:rPr>
              <a:t>never initiated treatment on testing positive</a:t>
            </a:r>
            <a:endParaRPr lang="en-GB" sz="2400" b="1" i="1" noProof="0" dirty="0">
              <a:solidFill>
                <a:prstClr val="white"/>
              </a:solidFill>
              <a:latin typeface="Franklin Gothic Book" panose="020B0503020102020204" pitchFamily="34" charset="0"/>
            </a:endParaRPr>
          </a:p>
          <a:p>
            <a:pPr marL="800100" lvl="1" indent="-342900" defTabSz="914400">
              <a:buFont typeface="Arial" panose="020B0604020202020204" pitchFamily="34" charset="0"/>
              <a:buChar char="•"/>
              <a:defRPr/>
            </a:pPr>
            <a:endParaRPr lang="en-US" sz="2000" dirty="0">
              <a:solidFill>
                <a:prstClr val="white"/>
              </a:solidFill>
              <a:latin typeface="Franklin Gothic Book" panose="020B0503020102020204" pitchFamily="34" charset="0"/>
            </a:endParaRPr>
          </a:p>
          <a:p>
            <a:pPr lvl="1" defTabSz="914400">
              <a:defRPr/>
            </a:pPr>
            <a:r>
              <a:rPr lang="en-US" sz="2200" b="1" dirty="0">
                <a:solidFill>
                  <a:prstClr val="white"/>
                </a:solidFill>
                <a:latin typeface="Franklin Gothic Book" panose="020B0503020102020204" pitchFamily="34" charset="0"/>
              </a:rPr>
              <a:t>What’s keeping him from linking?</a:t>
            </a:r>
          </a:p>
          <a:p>
            <a:pPr marL="800100" lvl="1" indent="-342900" defTabSz="914400">
              <a:buFont typeface="Arial" panose="020B0604020202020204" pitchFamily="34" charset="0"/>
              <a:buChar char="•"/>
              <a:defRPr/>
            </a:pPr>
            <a:r>
              <a:rPr lang="en-US" sz="2000" dirty="0">
                <a:solidFill>
                  <a:prstClr val="white"/>
                </a:solidFill>
                <a:latin typeface="Franklin Gothic Book" panose="020B0503020102020204" pitchFamily="34" charset="0"/>
              </a:rPr>
              <a:t>He’s actually not doing too bad—his greater barrier is testing</a:t>
            </a:r>
          </a:p>
          <a:p>
            <a:pPr marL="800100" lvl="1" indent="-342900" defTabSz="914400">
              <a:buFont typeface="Arial" panose="020B0604020202020204" pitchFamily="34" charset="0"/>
              <a:buChar char="•"/>
              <a:defRPr/>
            </a:pPr>
            <a:r>
              <a:rPr lang="en-US" sz="2000" dirty="0">
                <a:solidFill>
                  <a:prstClr val="white"/>
                </a:solidFill>
                <a:latin typeface="Franklin Gothic Book" panose="020B0503020102020204" pitchFamily="34" charset="0"/>
              </a:rPr>
              <a:t>Fears having HIV would diminish his standing in the community</a:t>
            </a:r>
          </a:p>
          <a:p>
            <a:pPr marL="800100" lvl="1" indent="-342900" defTabSz="914400">
              <a:buFont typeface="Arial" panose="020B0604020202020204" pitchFamily="34" charset="0"/>
              <a:buChar char="•"/>
              <a:defRPr/>
            </a:pPr>
            <a:r>
              <a:rPr lang="en-US" sz="2000" dirty="0">
                <a:solidFill>
                  <a:prstClr val="white"/>
                </a:solidFill>
                <a:latin typeface="Franklin Gothic Book" panose="020B0503020102020204" pitchFamily="34" charset="0"/>
              </a:rPr>
              <a:t>Few people he trusts or feels comfortable talking to</a:t>
            </a:r>
          </a:p>
          <a:p>
            <a:pPr marL="800100" lvl="1" indent="-342900" defTabSz="914400">
              <a:buFont typeface="Arial" panose="020B0604020202020204" pitchFamily="34" charset="0"/>
              <a:buChar char="•"/>
              <a:defRPr/>
            </a:pPr>
            <a:endParaRPr lang="en-US" sz="2000" dirty="0">
              <a:solidFill>
                <a:prstClr val="white"/>
              </a:solidFill>
              <a:latin typeface="Franklin Gothic Book" panose="020B0503020102020204" pitchFamily="34" charset="0"/>
            </a:endParaRPr>
          </a:p>
          <a:p>
            <a:pPr lvl="1" defTabSz="914400">
              <a:defRPr/>
            </a:pPr>
            <a:r>
              <a:rPr lang="en-US" sz="2200" b="1" dirty="0">
                <a:solidFill>
                  <a:prstClr val="white"/>
                </a:solidFill>
                <a:latin typeface="Franklin Gothic Book" panose="020B0503020102020204" pitchFamily="34" charset="0"/>
              </a:rPr>
              <a:t>What might help?</a:t>
            </a:r>
          </a:p>
          <a:p>
            <a:pPr marL="800100" lvl="1" indent="-342900" defTabSz="914400">
              <a:buFont typeface="Arial" panose="020B0604020202020204" pitchFamily="34" charset="0"/>
              <a:buChar char="•"/>
              <a:defRPr/>
            </a:pPr>
            <a:r>
              <a:rPr lang="en-US" sz="2000" dirty="0">
                <a:solidFill>
                  <a:prstClr val="white"/>
                </a:solidFill>
                <a:latin typeface="Franklin Gothic Book" panose="020B0503020102020204" pitchFamily="34" charset="0"/>
              </a:rPr>
              <a:t>Counseling that helps him cope with his fear of losing his identity as a traditional family and community man</a:t>
            </a:r>
          </a:p>
          <a:p>
            <a:pPr marL="800100" lvl="1" indent="-342900" defTabSz="914400">
              <a:buFont typeface="Arial" panose="020B0604020202020204" pitchFamily="34" charset="0"/>
              <a:buChar char="•"/>
              <a:defRPr/>
            </a:pPr>
            <a:r>
              <a:rPr lang="en-US" sz="2000" dirty="0">
                <a:solidFill>
                  <a:prstClr val="white"/>
                </a:solidFill>
                <a:latin typeface="Franklin Gothic Book" panose="020B0503020102020204" pitchFamily="34" charset="0"/>
              </a:rPr>
              <a:t>Support in disclosing to his partner, family and community</a:t>
            </a:r>
          </a:p>
          <a:p>
            <a:pPr marL="800100" lvl="1" indent="-342900" defTabSz="914400">
              <a:buFont typeface="Arial" panose="020B0604020202020204" pitchFamily="34" charset="0"/>
              <a:buChar char="•"/>
              <a:defRPr/>
            </a:pPr>
            <a:r>
              <a:rPr lang="en-US" sz="2000" dirty="0">
                <a:solidFill>
                  <a:prstClr val="white"/>
                </a:solidFill>
                <a:latin typeface="Franklin Gothic Book" panose="020B0503020102020204" pitchFamily="34" charset="0"/>
              </a:rPr>
              <a:t>Messages on U=U/Treatment as Prevention</a:t>
            </a:r>
          </a:p>
        </p:txBody>
      </p:sp>
      <p:sp>
        <p:nvSpPr>
          <p:cNvPr id="2" name="Slide Number Placeholder 1">
            <a:extLst>
              <a:ext uri="{FF2B5EF4-FFF2-40B4-BE49-F238E27FC236}">
                <a16:creationId xmlns:a16="http://schemas.microsoft.com/office/drawing/2014/main" id="{AA12743B-F456-4075-BFFF-C44E823517AD}"/>
              </a:ext>
            </a:extLst>
          </p:cNvPr>
          <p:cNvSpPr>
            <a:spLocks noGrp="1"/>
          </p:cNvSpPr>
          <p:nvPr>
            <p:ph type="sldNum" sz="quarter" idx="12"/>
          </p:nvPr>
        </p:nvSpPr>
        <p:spPr>
          <a:xfrm>
            <a:off x="932905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E760A1-67BC-436D-965F-595AF01121ED}"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E0C11DE-B706-48C9-9885-CE118F6EAD58}"/>
              </a:ext>
            </a:extLst>
          </p:cNvPr>
          <p:cNvPicPr>
            <a:picLocks noChangeAspect="1"/>
          </p:cNvPicPr>
          <p:nvPr/>
        </p:nvPicPr>
        <p:blipFill>
          <a:blip r:embed="rId3"/>
          <a:stretch>
            <a:fillRect/>
          </a:stretch>
        </p:blipFill>
        <p:spPr>
          <a:xfrm>
            <a:off x="7993455" y="0"/>
            <a:ext cx="4198545" cy="6858000"/>
          </a:xfrm>
          <a:prstGeom prst="rect">
            <a:avLst/>
          </a:prstGeom>
        </p:spPr>
      </p:pic>
      <p:sp>
        <p:nvSpPr>
          <p:cNvPr id="4" name="TextBox 3">
            <a:extLst>
              <a:ext uri="{FF2B5EF4-FFF2-40B4-BE49-F238E27FC236}">
                <a16:creationId xmlns:a16="http://schemas.microsoft.com/office/drawing/2014/main" id="{A2AFAEF9-76EB-45DF-8C86-8F48A666E3CB}"/>
              </a:ext>
            </a:extLst>
          </p:cNvPr>
          <p:cNvSpPr txBox="1"/>
          <p:nvPr/>
        </p:nvSpPr>
        <p:spPr>
          <a:xfrm>
            <a:off x="8454453" y="4507587"/>
            <a:ext cx="3276547" cy="2031325"/>
          </a:xfrm>
          <a:prstGeom prst="rect">
            <a:avLst/>
          </a:prstGeom>
          <a:solidFill>
            <a:srgbClr val="7F7F7F"/>
          </a:solidFill>
        </p:spPr>
        <p:txBody>
          <a:bodyPr wrap="square" rtlCol="0">
            <a:spAutoFit/>
          </a:bodyPr>
          <a:lstStyle/>
          <a:p>
            <a:pPr algn="ctr"/>
            <a:r>
              <a:rPr lang="en-US" dirty="0">
                <a:solidFill>
                  <a:prstClr val="white"/>
                </a:solidFill>
                <a:latin typeface="Franklin Gothic Book" panose="020B0503020102020204" pitchFamily="34" charset="0"/>
              </a:rPr>
              <a:t>A traditional, community-oriented, often rural man, with a low level of education, low HIV knowledge, high level of fear of HIV, but a positive outlook and a sense of responsibility to family and community</a:t>
            </a:r>
          </a:p>
        </p:txBody>
      </p:sp>
    </p:spTree>
    <p:extLst>
      <p:ext uri="{BB962C8B-B14F-4D97-AF65-F5344CB8AC3E}">
        <p14:creationId xmlns:p14="http://schemas.microsoft.com/office/powerpoint/2010/main" val="60937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B8E32-A0D3-4A8B-8312-71CCE7DEB178}"/>
              </a:ext>
            </a:extLst>
          </p:cNvPr>
          <p:cNvSpPr>
            <a:spLocks noGrp="1"/>
          </p:cNvSpPr>
          <p:nvPr>
            <p:ph type="title"/>
          </p:nvPr>
        </p:nvSpPr>
        <p:spPr>
          <a:xfrm>
            <a:off x="750479" y="438885"/>
            <a:ext cx="8640000" cy="432000"/>
          </a:xfrm>
        </p:spPr>
        <p:txBody>
          <a:bodyPr>
            <a:normAutofit fontScale="90000"/>
          </a:bodyPr>
          <a:lstStyle/>
          <a:p>
            <a:pPr algn="l"/>
            <a:r>
              <a:rPr lang="en-GB" dirty="0">
                <a:solidFill>
                  <a:srgbClr val="E04C40"/>
                </a:solidFill>
                <a:latin typeface="Franklin Gothic Book" panose="020B0503020102020204" pitchFamily="34" charset="0"/>
              </a:rPr>
              <a:t>Conclusions</a:t>
            </a:r>
          </a:p>
        </p:txBody>
      </p:sp>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740751" y="971781"/>
            <a:ext cx="11165904" cy="5623572"/>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rgbClr val="E04C40"/>
                </a:solidFill>
                <a:latin typeface="Franklin Gothic Book" panose="020B0503020102020204" pitchFamily="34" charset="0"/>
              </a:rPr>
              <a:t>Making linkage easier is important…</a:t>
            </a:r>
          </a:p>
          <a:p>
            <a:pPr marL="0" indent="0">
              <a:buNone/>
            </a:pPr>
            <a:r>
              <a:rPr lang="en-US" sz="1800" dirty="0">
                <a:latin typeface="Franklin Gothic Book" panose="020B0503020102020204" pitchFamily="34" charset="0"/>
              </a:rPr>
              <a:t>Across segments, barriers related to time, cost and convenience can be the primary impediment to linkage.</a:t>
            </a:r>
          </a:p>
          <a:p>
            <a:pPr marL="0" indent="0">
              <a:buNone/>
            </a:pPr>
            <a:r>
              <a:rPr lang="en-US" sz="1800" dirty="0">
                <a:latin typeface="Franklin Gothic Book" panose="020B0503020102020204" pitchFamily="34" charset="0"/>
              </a:rPr>
              <a:t>Those barriers can also camouflage root causes, making them harder to surface and address.</a:t>
            </a:r>
          </a:p>
          <a:p>
            <a:pPr marL="0" indent="0">
              <a:buNone/>
            </a:pPr>
            <a:endParaRPr lang="en-US" sz="1800" dirty="0">
              <a:latin typeface="Franklin Gothic Book" panose="020B0503020102020204" pitchFamily="34" charset="0"/>
            </a:endParaRPr>
          </a:p>
          <a:p>
            <a:pPr marL="0" indent="0">
              <a:buNone/>
            </a:pPr>
            <a:r>
              <a:rPr lang="en-US" sz="1800" dirty="0">
                <a:solidFill>
                  <a:srgbClr val="E04C40"/>
                </a:solidFill>
                <a:latin typeface="Franklin Gothic Book" panose="020B0503020102020204" pitchFamily="34" charset="0"/>
              </a:rPr>
              <a:t>…but for some segments of men it will not be sufficient</a:t>
            </a:r>
          </a:p>
          <a:p>
            <a:pPr marL="0" indent="0">
              <a:buNone/>
            </a:pPr>
            <a:r>
              <a:rPr lang="en-US" sz="1800" dirty="0">
                <a:latin typeface="Franklin Gothic Book" panose="020B0503020102020204" pitchFamily="34" charset="0"/>
              </a:rPr>
              <a:t>We can follow up with men who test positive, and we can even put services right in front of them in the community, but we are unlikely to achieve sticky linkage if treatment remains passive and externally driven. </a:t>
            </a:r>
          </a:p>
          <a:p>
            <a:pPr marL="0" indent="0">
              <a:buNone/>
            </a:pPr>
            <a:endParaRPr lang="en-US" sz="1800" dirty="0">
              <a:latin typeface="Franklin Gothic Book" panose="020B0503020102020204" pitchFamily="34" charset="0"/>
            </a:endParaRPr>
          </a:p>
          <a:p>
            <a:pPr marL="0" indent="0">
              <a:buNone/>
            </a:pPr>
            <a:r>
              <a:rPr lang="en-US" sz="1800" dirty="0">
                <a:solidFill>
                  <a:srgbClr val="E04C40"/>
                </a:solidFill>
                <a:latin typeface="Franklin Gothic Book" panose="020B0503020102020204" pitchFamily="34" charset="0"/>
              </a:rPr>
              <a:t>We also need to pay attention to other factors</a:t>
            </a:r>
          </a:p>
          <a:p>
            <a:pPr>
              <a:buFont typeface="Franklin Gothic Book" panose="020B0503020102020204" pitchFamily="34" charset="0"/>
              <a:buChar char="–"/>
            </a:pPr>
            <a:r>
              <a:rPr lang="en-US" sz="1800" dirty="0">
                <a:latin typeface="Franklin Gothic Book" panose="020B0503020102020204" pitchFamily="34" charset="0"/>
              </a:rPr>
              <a:t>Internalizing motivation</a:t>
            </a:r>
          </a:p>
          <a:p>
            <a:pPr>
              <a:buFont typeface="Franklin Gothic Book" panose="020B0503020102020204" pitchFamily="34" charset="0"/>
              <a:buChar char="–"/>
            </a:pPr>
            <a:r>
              <a:rPr lang="en-US" sz="1800" dirty="0">
                <a:latin typeface="Franklin Gothic Book" panose="020B0503020102020204" pitchFamily="34" charset="0"/>
              </a:rPr>
              <a:t>Retaining or reframing identity and lifestyle</a:t>
            </a:r>
          </a:p>
          <a:p>
            <a:pPr>
              <a:buFont typeface="Franklin Gothic Book" panose="020B0503020102020204" pitchFamily="34" charset="0"/>
              <a:buChar char="–"/>
            </a:pPr>
            <a:r>
              <a:rPr lang="en-US" sz="1800" dirty="0">
                <a:latin typeface="Franklin Gothic Book" panose="020B0503020102020204" pitchFamily="34" charset="0"/>
              </a:rPr>
              <a:t>Reducing stigma and increasing social support</a:t>
            </a:r>
          </a:p>
          <a:p>
            <a:pPr>
              <a:buFont typeface="Franklin Gothic Book" panose="020B0503020102020204" pitchFamily="34" charset="0"/>
              <a:buChar char="–"/>
            </a:pPr>
            <a:r>
              <a:rPr lang="en-US" sz="1800" dirty="0">
                <a:latin typeface="Franklin Gothic Book" panose="020B0503020102020204" pitchFamily="34" charset="0"/>
              </a:rPr>
              <a:t>Increasing provider empathy</a:t>
            </a:r>
          </a:p>
          <a:p>
            <a:pPr marL="0" indent="0">
              <a:buNone/>
            </a:pPr>
            <a:endParaRPr lang="en-US" sz="1800" dirty="0">
              <a:latin typeface="Franklin Gothic Book" panose="020B0503020102020204" pitchFamily="34" charset="0"/>
            </a:endParaRPr>
          </a:p>
          <a:p>
            <a:pPr marL="0" indent="0">
              <a:buNone/>
            </a:pPr>
            <a:r>
              <a:rPr lang="en-US" sz="1800" dirty="0">
                <a:solidFill>
                  <a:srgbClr val="E04C40"/>
                </a:solidFill>
                <a:latin typeface="Franklin Gothic Book" panose="020B0503020102020204" pitchFamily="34" charset="0"/>
              </a:rPr>
              <a:t>What works on each of these points will be different for different segments</a:t>
            </a:r>
          </a:p>
          <a:p>
            <a:pPr marL="0" indent="0">
              <a:buNone/>
            </a:pPr>
            <a:r>
              <a:rPr lang="en-US" sz="1800" dirty="0">
                <a:solidFill>
                  <a:schemeClr val="tx1"/>
                </a:solidFill>
                <a:latin typeface="Franklin Gothic Book" panose="020B0503020102020204" pitchFamily="34" charset="0"/>
              </a:rPr>
              <a:t>We therefore need tools and approaches that allow us to understand each individual and to surface and address their particular barriers and challenges.</a:t>
            </a:r>
            <a:r>
              <a:rPr lang="en-US" sz="1800" dirty="0">
                <a:solidFill>
                  <a:srgbClr val="E04C40"/>
                </a:solidFill>
                <a:latin typeface="Franklin Gothic Book" panose="020B0503020102020204" pitchFamily="34" charset="0"/>
              </a:rPr>
              <a:t> </a:t>
            </a:r>
          </a:p>
        </p:txBody>
      </p:sp>
    </p:spTree>
    <p:extLst>
      <p:ext uri="{BB962C8B-B14F-4D97-AF65-F5344CB8AC3E}">
        <p14:creationId xmlns:p14="http://schemas.microsoft.com/office/powerpoint/2010/main" val="344057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522BBB-4208-2645-AD5F-75A82DE5C98A}"/>
              </a:ext>
            </a:extLst>
          </p:cNvPr>
          <p:cNvPicPr>
            <a:picLocks noChangeAspect="1"/>
          </p:cNvPicPr>
          <p:nvPr/>
        </p:nvPicPr>
        <p:blipFill>
          <a:blip r:embed="rId2"/>
          <a:stretch>
            <a:fillRect/>
          </a:stretch>
        </p:blipFill>
        <p:spPr>
          <a:xfrm>
            <a:off x="5177320" y="860180"/>
            <a:ext cx="2463800" cy="825500"/>
          </a:xfrm>
          <a:prstGeom prst="rect">
            <a:avLst/>
          </a:prstGeom>
        </p:spPr>
      </p:pic>
      <p:pic>
        <p:nvPicPr>
          <p:cNvPr id="10" name="Picture 9">
            <a:extLst>
              <a:ext uri="{FF2B5EF4-FFF2-40B4-BE49-F238E27FC236}">
                <a16:creationId xmlns:a16="http://schemas.microsoft.com/office/drawing/2014/main" id="{45F922E2-44AB-0E4A-AD05-FF0DC097436E}"/>
              </a:ext>
            </a:extLst>
          </p:cNvPr>
          <p:cNvPicPr>
            <a:picLocks noChangeAspect="1"/>
          </p:cNvPicPr>
          <p:nvPr/>
        </p:nvPicPr>
        <p:blipFill>
          <a:blip r:embed="rId3"/>
          <a:stretch>
            <a:fillRect/>
          </a:stretch>
        </p:blipFill>
        <p:spPr>
          <a:xfrm>
            <a:off x="344868" y="1271625"/>
            <a:ext cx="2996146" cy="1073619"/>
          </a:xfrm>
          <a:prstGeom prst="rect">
            <a:avLst/>
          </a:prstGeom>
        </p:spPr>
      </p:pic>
      <p:pic>
        <p:nvPicPr>
          <p:cNvPr id="12" name="Picture 11">
            <a:extLst>
              <a:ext uri="{FF2B5EF4-FFF2-40B4-BE49-F238E27FC236}">
                <a16:creationId xmlns:a16="http://schemas.microsoft.com/office/drawing/2014/main" id="{36467C48-ED6A-2040-81DE-247CA17D4808}"/>
              </a:ext>
            </a:extLst>
          </p:cNvPr>
          <p:cNvPicPr>
            <a:picLocks noChangeAspect="1"/>
          </p:cNvPicPr>
          <p:nvPr/>
        </p:nvPicPr>
        <p:blipFill>
          <a:blip r:embed="rId4"/>
          <a:stretch>
            <a:fillRect/>
          </a:stretch>
        </p:blipFill>
        <p:spPr>
          <a:xfrm>
            <a:off x="9841169" y="1652259"/>
            <a:ext cx="2222500" cy="1270000"/>
          </a:xfrm>
          <a:prstGeom prst="rect">
            <a:avLst/>
          </a:prstGeom>
        </p:spPr>
      </p:pic>
      <p:pic>
        <p:nvPicPr>
          <p:cNvPr id="14" name="Picture 13">
            <a:extLst>
              <a:ext uri="{FF2B5EF4-FFF2-40B4-BE49-F238E27FC236}">
                <a16:creationId xmlns:a16="http://schemas.microsoft.com/office/drawing/2014/main" id="{44A5CAD9-6413-AE4A-9D35-15A1E8F84D9B}"/>
              </a:ext>
            </a:extLst>
          </p:cNvPr>
          <p:cNvPicPr>
            <a:picLocks noChangeAspect="1"/>
          </p:cNvPicPr>
          <p:nvPr/>
        </p:nvPicPr>
        <p:blipFill rotWithShape="1">
          <a:blip r:embed="rId5"/>
          <a:srcRect b="4483"/>
          <a:stretch/>
        </p:blipFill>
        <p:spPr>
          <a:xfrm>
            <a:off x="7335934" y="2760182"/>
            <a:ext cx="2262955" cy="1098826"/>
          </a:xfrm>
          <a:prstGeom prst="rect">
            <a:avLst/>
          </a:prstGeom>
        </p:spPr>
      </p:pic>
      <p:pic>
        <p:nvPicPr>
          <p:cNvPr id="16" name="Picture 15">
            <a:extLst>
              <a:ext uri="{FF2B5EF4-FFF2-40B4-BE49-F238E27FC236}">
                <a16:creationId xmlns:a16="http://schemas.microsoft.com/office/drawing/2014/main" id="{17049DCA-EF27-484F-8C25-508156CB8C70}"/>
              </a:ext>
            </a:extLst>
          </p:cNvPr>
          <p:cNvPicPr>
            <a:picLocks noChangeAspect="1"/>
          </p:cNvPicPr>
          <p:nvPr/>
        </p:nvPicPr>
        <p:blipFill>
          <a:blip r:embed="rId6"/>
          <a:stretch>
            <a:fillRect/>
          </a:stretch>
        </p:blipFill>
        <p:spPr>
          <a:xfrm>
            <a:off x="9694826" y="3002006"/>
            <a:ext cx="2385532" cy="596383"/>
          </a:xfrm>
          <a:prstGeom prst="rect">
            <a:avLst/>
          </a:prstGeom>
        </p:spPr>
      </p:pic>
      <p:pic>
        <p:nvPicPr>
          <p:cNvPr id="18" name="Picture 17">
            <a:extLst>
              <a:ext uri="{FF2B5EF4-FFF2-40B4-BE49-F238E27FC236}">
                <a16:creationId xmlns:a16="http://schemas.microsoft.com/office/drawing/2014/main" id="{1357D435-AD2F-7C4E-A0F0-111FDD8A94A6}"/>
              </a:ext>
            </a:extLst>
          </p:cNvPr>
          <p:cNvPicPr>
            <a:picLocks noChangeAspect="1"/>
          </p:cNvPicPr>
          <p:nvPr/>
        </p:nvPicPr>
        <p:blipFill rotWithShape="1">
          <a:blip r:embed="rId7"/>
          <a:srcRect t="19636" r="10001" b="24103"/>
          <a:stretch/>
        </p:blipFill>
        <p:spPr>
          <a:xfrm>
            <a:off x="10202135" y="5058059"/>
            <a:ext cx="1801160" cy="1591306"/>
          </a:xfrm>
          <a:prstGeom prst="rect">
            <a:avLst/>
          </a:prstGeom>
        </p:spPr>
      </p:pic>
      <p:pic>
        <p:nvPicPr>
          <p:cNvPr id="20" name="Picture 19">
            <a:extLst>
              <a:ext uri="{FF2B5EF4-FFF2-40B4-BE49-F238E27FC236}">
                <a16:creationId xmlns:a16="http://schemas.microsoft.com/office/drawing/2014/main" id="{CA38E234-93B2-A546-91FE-07F7E5B54463}"/>
              </a:ext>
            </a:extLst>
          </p:cNvPr>
          <p:cNvPicPr>
            <a:picLocks noChangeAspect="1"/>
          </p:cNvPicPr>
          <p:nvPr/>
        </p:nvPicPr>
        <p:blipFill>
          <a:blip r:embed="rId8"/>
          <a:stretch>
            <a:fillRect/>
          </a:stretch>
        </p:blipFill>
        <p:spPr>
          <a:xfrm>
            <a:off x="4968491" y="2550616"/>
            <a:ext cx="964120" cy="1280160"/>
          </a:xfrm>
          <a:prstGeom prst="rect">
            <a:avLst/>
          </a:prstGeom>
        </p:spPr>
      </p:pic>
      <p:pic>
        <p:nvPicPr>
          <p:cNvPr id="22" name="Picture 21">
            <a:extLst>
              <a:ext uri="{FF2B5EF4-FFF2-40B4-BE49-F238E27FC236}">
                <a16:creationId xmlns:a16="http://schemas.microsoft.com/office/drawing/2014/main" id="{3263C8B3-9205-C84B-A2FD-899E554D23B1}"/>
              </a:ext>
            </a:extLst>
          </p:cNvPr>
          <p:cNvPicPr>
            <a:picLocks noChangeAspect="1"/>
          </p:cNvPicPr>
          <p:nvPr/>
        </p:nvPicPr>
        <p:blipFill>
          <a:blip r:embed="rId9"/>
          <a:stretch>
            <a:fillRect/>
          </a:stretch>
        </p:blipFill>
        <p:spPr>
          <a:xfrm>
            <a:off x="7861077" y="4795592"/>
            <a:ext cx="2209209" cy="820297"/>
          </a:xfrm>
          <a:prstGeom prst="rect">
            <a:avLst/>
          </a:prstGeom>
        </p:spPr>
      </p:pic>
      <p:pic>
        <p:nvPicPr>
          <p:cNvPr id="24" name="Picture 23">
            <a:extLst>
              <a:ext uri="{FF2B5EF4-FFF2-40B4-BE49-F238E27FC236}">
                <a16:creationId xmlns:a16="http://schemas.microsoft.com/office/drawing/2014/main" id="{834D395B-E66B-EE41-A263-0A45C4C9578E}"/>
              </a:ext>
            </a:extLst>
          </p:cNvPr>
          <p:cNvPicPr>
            <a:picLocks noChangeAspect="1"/>
          </p:cNvPicPr>
          <p:nvPr/>
        </p:nvPicPr>
        <p:blipFill>
          <a:blip r:embed="rId10"/>
          <a:stretch>
            <a:fillRect/>
          </a:stretch>
        </p:blipFill>
        <p:spPr>
          <a:xfrm>
            <a:off x="147638" y="6096000"/>
            <a:ext cx="2362200" cy="762000"/>
          </a:xfrm>
          <a:prstGeom prst="rect">
            <a:avLst/>
          </a:prstGeom>
        </p:spPr>
      </p:pic>
      <p:pic>
        <p:nvPicPr>
          <p:cNvPr id="26" name="Picture 25">
            <a:extLst>
              <a:ext uri="{FF2B5EF4-FFF2-40B4-BE49-F238E27FC236}">
                <a16:creationId xmlns:a16="http://schemas.microsoft.com/office/drawing/2014/main" id="{D68BF354-3835-F149-8215-655695419F14}"/>
              </a:ext>
            </a:extLst>
          </p:cNvPr>
          <p:cNvPicPr>
            <a:picLocks noChangeAspect="1"/>
          </p:cNvPicPr>
          <p:nvPr/>
        </p:nvPicPr>
        <p:blipFill rotWithShape="1">
          <a:blip r:embed="rId11"/>
          <a:srcRect t="20922" b="17490"/>
          <a:stretch/>
        </p:blipFill>
        <p:spPr>
          <a:xfrm>
            <a:off x="3735232" y="4955620"/>
            <a:ext cx="1270000" cy="782159"/>
          </a:xfrm>
          <a:prstGeom prst="rect">
            <a:avLst/>
          </a:prstGeom>
        </p:spPr>
      </p:pic>
      <p:pic>
        <p:nvPicPr>
          <p:cNvPr id="28" name="Picture 27">
            <a:extLst>
              <a:ext uri="{FF2B5EF4-FFF2-40B4-BE49-F238E27FC236}">
                <a16:creationId xmlns:a16="http://schemas.microsoft.com/office/drawing/2014/main" id="{4B7C02D8-3664-734D-8372-483CFC47A5E6}"/>
              </a:ext>
            </a:extLst>
          </p:cNvPr>
          <p:cNvPicPr>
            <a:picLocks noChangeAspect="1"/>
          </p:cNvPicPr>
          <p:nvPr/>
        </p:nvPicPr>
        <p:blipFill>
          <a:blip r:embed="rId12"/>
          <a:stretch>
            <a:fillRect/>
          </a:stretch>
        </p:blipFill>
        <p:spPr>
          <a:xfrm>
            <a:off x="344868" y="2592485"/>
            <a:ext cx="1866900" cy="990600"/>
          </a:xfrm>
          <a:prstGeom prst="rect">
            <a:avLst/>
          </a:prstGeom>
        </p:spPr>
      </p:pic>
      <p:pic>
        <p:nvPicPr>
          <p:cNvPr id="30" name="Picture 29">
            <a:extLst>
              <a:ext uri="{FF2B5EF4-FFF2-40B4-BE49-F238E27FC236}">
                <a16:creationId xmlns:a16="http://schemas.microsoft.com/office/drawing/2014/main" id="{BD19608F-287B-874F-840D-6F6DEBA8B2EF}"/>
              </a:ext>
            </a:extLst>
          </p:cNvPr>
          <p:cNvPicPr>
            <a:picLocks noChangeAspect="1"/>
          </p:cNvPicPr>
          <p:nvPr/>
        </p:nvPicPr>
        <p:blipFill>
          <a:blip r:embed="rId13"/>
          <a:stretch>
            <a:fillRect/>
          </a:stretch>
        </p:blipFill>
        <p:spPr>
          <a:xfrm>
            <a:off x="413130" y="4494115"/>
            <a:ext cx="1686009" cy="744654"/>
          </a:xfrm>
          <a:prstGeom prst="rect">
            <a:avLst/>
          </a:prstGeom>
        </p:spPr>
      </p:pic>
      <p:pic>
        <p:nvPicPr>
          <p:cNvPr id="32" name="Picture 31">
            <a:extLst>
              <a:ext uri="{FF2B5EF4-FFF2-40B4-BE49-F238E27FC236}">
                <a16:creationId xmlns:a16="http://schemas.microsoft.com/office/drawing/2014/main" id="{8C9990D6-CF47-8B41-B5D8-A19EE70484AC}"/>
              </a:ext>
            </a:extLst>
          </p:cNvPr>
          <p:cNvPicPr>
            <a:picLocks noChangeAspect="1"/>
          </p:cNvPicPr>
          <p:nvPr/>
        </p:nvPicPr>
        <p:blipFill>
          <a:blip r:embed="rId14"/>
          <a:stretch>
            <a:fillRect/>
          </a:stretch>
        </p:blipFill>
        <p:spPr>
          <a:xfrm>
            <a:off x="6609823" y="2057694"/>
            <a:ext cx="1905000" cy="901700"/>
          </a:xfrm>
          <a:prstGeom prst="rect">
            <a:avLst/>
          </a:prstGeom>
        </p:spPr>
      </p:pic>
      <p:pic>
        <p:nvPicPr>
          <p:cNvPr id="34" name="Picture 33">
            <a:extLst>
              <a:ext uri="{FF2B5EF4-FFF2-40B4-BE49-F238E27FC236}">
                <a16:creationId xmlns:a16="http://schemas.microsoft.com/office/drawing/2014/main" id="{E4ABB209-1861-1B41-BFDB-58E090D19ACA}"/>
              </a:ext>
            </a:extLst>
          </p:cNvPr>
          <p:cNvPicPr>
            <a:picLocks noChangeAspect="1"/>
          </p:cNvPicPr>
          <p:nvPr/>
        </p:nvPicPr>
        <p:blipFill>
          <a:blip r:embed="rId15"/>
          <a:stretch>
            <a:fillRect/>
          </a:stretch>
        </p:blipFill>
        <p:spPr>
          <a:xfrm>
            <a:off x="5497950" y="5709591"/>
            <a:ext cx="1739577" cy="998118"/>
          </a:xfrm>
          <a:prstGeom prst="rect">
            <a:avLst/>
          </a:prstGeom>
        </p:spPr>
      </p:pic>
      <p:pic>
        <p:nvPicPr>
          <p:cNvPr id="36" name="Picture 35">
            <a:extLst>
              <a:ext uri="{FF2B5EF4-FFF2-40B4-BE49-F238E27FC236}">
                <a16:creationId xmlns:a16="http://schemas.microsoft.com/office/drawing/2014/main" id="{B8B554F5-5D65-574D-BD85-6DA4AD88125D}"/>
              </a:ext>
            </a:extLst>
          </p:cNvPr>
          <p:cNvPicPr>
            <a:picLocks noChangeAspect="1"/>
          </p:cNvPicPr>
          <p:nvPr/>
        </p:nvPicPr>
        <p:blipFill>
          <a:blip r:embed="rId16"/>
          <a:stretch>
            <a:fillRect/>
          </a:stretch>
        </p:blipFill>
        <p:spPr>
          <a:xfrm>
            <a:off x="9706712" y="602536"/>
            <a:ext cx="2159000" cy="939800"/>
          </a:xfrm>
          <a:prstGeom prst="rect">
            <a:avLst/>
          </a:prstGeom>
        </p:spPr>
      </p:pic>
      <p:pic>
        <p:nvPicPr>
          <p:cNvPr id="38" name="Picture 37">
            <a:extLst>
              <a:ext uri="{FF2B5EF4-FFF2-40B4-BE49-F238E27FC236}">
                <a16:creationId xmlns:a16="http://schemas.microsoft.com/office/drawing/2014/main" id="{C43ED92B-1593-F54A-AB82-15552789BD70}"/>
              </a:ext>
            </a:extLst>
          </p:cNvPr>
          <p:cNvPicPr>
            <a:picLocks noChangeAspect="1"/>
          </p:cNvPicPr>
          <p:nvPr/>
        </p:nvPicPr>
        <p:blipFill>
          <a:blip r:embed="rId17"/>
          <a:stretch>
            <a:fillRect/>
          </a:stretch>
        </p:blipFill>
        <p:spPr>
          <a:xfrm>
            <a:off x="3484541" y="1493668"/>
            <a:ext cx="1578219" cy="846291"/>
          </a:xfrm>
          <a:prstGeom prst="rect">
            <a:avLst/>
          </a:prstGeom>
        </p:spPr>
      </p:pic>
      <p:pic>
        <p:nvPicPr>
          <p:cNvPr id="40" name="Picture 39">
            <a:extLst>
              <a:ext uri="{FF2B5EF4-FFF2-40B4-BE49-F238E27FC236}">
                <a16:creationId xmlns:a16="http://schemas.microsoft.com/office/drawing/2014/main" id="{481391ED-EA12-5A45-BB95-AD982BD79446}"/>
              </a:ext>
            </a:extLst>
          </p:cNvPr>
          <p:cNvPicPr>
            <a:picLocks noChangeAspect="1"/>
          </p:cNvPicPr>
          <p:nvPr/>
        </p:nvPicPr>
        <p:blipFill>
          <a:blip r:embed="rId18"/>
          <a:stretch>
            <a:fillRect/>
          </a:stretch>
        </p:blipFill>
        <p:spPr>
          <a:xfrm>
            <a:off x="6329369" y="3158605"/>
            <a:ext cx="1143000" cy="1460500"/>
          </a:xfrm>
          <a:prstGeom prst="rect">
            <a:avLst/>
          </a:prstGeom>
        </p:spPr>
      </p:pic>
      <p:pic>
        <p:nvPicPr>
          <p:cNvPr id="42" name="Picture 41">
            <a:extLst>
              <a:ext uri="{FF2B5EF4-FFF2-40B4-BE49-F238E27FC236}">
                <a16:creationId xmlns:a16="http://schemas.microsoft.com/office/drawing/2014/main" id="{3AC43A32-1F2D-A34B-8C44-8274CB2AA9D7}"/>
              </a:ext>
            </a:extLst>
          </p:cNvPr>
          <p:cNvPicPr>
            <a:picLocks noChangeAspect="1"/>
          </p:cNvPicPr>
          <p:nvPr/>
        </p:nvPicPr>
        <p:blipFill>
          <a:blip r:embed="rId19"/>
          <a:stretch>
            <a:fillRect/>
          </a:stretch>
        </p:blipFill>
        <p:spPr>
          <a:xfrm>
            <a:off x="5896902" y="4695712"/>
            <a:ext cx="1449388" cy="724694"/>
          </a:xfrm>
          <a:prstGeom prst="rect">
            <a:avLst/>
          </a:prstGeom>
        </p:spPr>
      </p:pic>
      <p:pic>
        <p:nvPicPr>
          <p:cNvPr id="44" name="Picture 43">
            <a:extLst>
              <a:ext uri="{FF2B5EF4-FFF2-40B4-BE49-F238E27FC236}">
                <a16:creationId xmlns:a16="http://schemas.microsoft.com/office/drawing/2014/main" id="{D3223E5A-D156-6C42-AF5C-7068CD328375}"/>
              </a:ext>
            </a:extLst>
          </p:cNvPr>
          <p:cNvPicPr>
            <a:picLocks noChangeAspect="1"/>
          </p:cNvPicPr>
          <p:nvPr/>
        </p:nvPicPr>
        <p:blipFill>
          <a:blip r:embed="rId20"/>
          <a:stretch>
            <a:fillRect/>
          </a:stretch>
        </p:blipFill>
        <p:spPr>
          <a:xfrm>
            <a:off x="7800053" y="5888610"/>
            <a:ext cx="1952244" cy="640080"/>
          </a:xfrm>
          <a:prstGeom prst="rect">
            <a:avLst/>
          </a:prstGeom>
        </p:spPr>
      </p:pic>
      <p:pic>
        <p:nvPicPr>
          <p:cNvPr id="46" name="Picture 45">
            <a:extLst>
              <a:ext uri="{FF2B5EF4-FFF2-40B4-BE49-F238E27FC236}">
                <a16:creationId xmlns:a16="http://schemas.microsoft.com/office/drawing/2014/main" id="{AE782D8C-F777-6944-B9CC-94E36BCA1F18}"/>
              </a:ext>
            </a:extLst>
          </p:cNvPr>
          <p:cNvPicPr>
            <a:picLocks noChangeAspect="1"/>
          </p:cNvPicPr>
          <p:nvPr/>
        </p:nvPicPr>
        <p:blipFill>
          <a:blip r:embed="rId21"/>
          <a:stretch>
            <a:fillRect/>
          </a:stretch>
        </p:blipFill>
        <p:spPr>
          <a:xfrm>
            <a:off x="2780361" y="5772683"/>
            <a:ext cx="2241550" cy="1054457"/>
          </a:xfrm>
          <a:prstGeom prst="rect">
            <a:avLst/>
          </a:prstGeom>
        </p:spPr>
      </p:pic>
      <p:pic>
        <p:nvPicPr>
          <p:cNvPr id="48" name="Picture 47">
            <a:extLst>
              <a:ext uri="{FF2B5EF4-FFF2-40B4-BE49-F238E27FC236}">
                <a16:creationId xmlns:a16="http://schemas.microsoft.com/office/drawing/2014/main" id="{8CC3AE50-F82D-7447-BFF9-42A8DA9326F8}"/>
              </a:ext>
            </a:extLst>
          </p:cNvPr>
          <p:cNvPicPr>
            <a:picLocks noChangeAspect="1"/>
          </p:cNvPicPr>
          <p:nvPr/>
        </p:nvPicPr>
        <p:blipFill>
          <a:blip r:embed="rId22"/>
          <a:stretch>
            <a:fillRect/>
          </a:stretch>
        </p:blipFill>
        <p:spPr>
          <a:xfrm>
            <a:off x="345039" y="5553593"/>
            <a:ext cx="1676400" cy="444500"/>
          </a:xfrm>
          <a:prstGeom prst="rect">
            <a:avLst/>
          </a:prstGeom>
        </p:spPr>
      </p:pic>
      <p:pic>
        <p:nvPicPr>
          <p:cNvPr id="50" name="Picture 49">
            <a:extLst>
              <a:ext uri="{FF2B5EF4-FFF2-40B4-BE49-F238E27FC236}">
                <a16:creationId xmlns:a16="http://schemas.microsoft.com/office/drawing/2014/main" id="{B21B5B54-4579-AB40-ABBE-4F56005C4D3B}"/>
              </a:ext>
            </a:extLst>
          </p:cNvPr>
          <p:cNvPicPr>
            <a:picLocks noChangeAspect="1"/>
          </p:cNvPicPr>
          <p:nvPr/>
        </p:nvPicPr>
        <p:blipFill>
          <a:blip r:embed="rId23"/>
          <a:stretch>
            <a:fillRect/>
          </a:stretch>
        </p:blipFill>
        <p:spPr>
          <a:xfrm>
            <a:off x="368812" y="3803650"/>
            <a:ext cx="1828800" cy="469900"/>
          </a:xfrm>
          <a:prstGeom prst="rect">
            <a:avLst/>
          </a:prstGeom>
        </p:spPr>
      </p:pic>
      <p:pic>
        <p:nvPicPr>
          <p:cNvPr id="52" name="Picture 51">
            <a:extLst>
              <a:ext uri="{FF2B5EF4-FFF2-40B4-BE49-F238E27FC236}">
                <a16:creationId xmlns:a16="http://schemas.microsoft.com/office/drawing/2014/main" id="{F70B1E9C-5323-AA4B-8765-57F912B017A0}"/>
              </a:ext>
            </a:extLst>
          </p:cNvPr>
          <p:cNvPicPr>
            <a:picLocks noChangeAspect="1"/>
          </p:cNvPicPr>
          <p:nvPr/>
        </p:nvPicPr>
        <p:blipFill>
          <a:blip r:embed="rId24"/>
          <a:stretch>
            <a:fillRect/>
          </a:stretch>
        </p:blipFill>
        <p:spPr>
          <a:xfrm>
            <a:off x="2596938" y="2529984"/>
            <a:ext cx="1971887" cy="729001"/>
          </a:xfrm>
          <a:prstGeom prst="rect">
            <a:avLst/>
          </a:prstGeom>
        </p:spPr>
      </p:pic>
      <p:pic>
        <p:nvPicPr>
          <p:cNvPr id="54" name="Picture 53">
            <a:extLst>
              <a:ext uri="{FF2B5EF4-FFF2-40B4-BE49-F238E27FC236}">
                <a16:creationId xmlns:a16="http://schemas.microsoft.com/office/drawing/2014/main" id="{52D05E5C-8AC6-304E-A055-E73D328EAB1D}"/>
              </a:ext>
            </a:extLst>
          </p:cNvPr>
          <p:cNvPicPr>
            <a:picLocks noChangeAspect="1"/>
          </p:cNvPicPr>
          <p:nvPr/>
        </p:nvPicPr>
        <p:blipFill>
          <a:blip r:embed="rId25"/>
          <a:stretch>
            <a:fillRect/>
          </a:stretch>
        </p:blipFill>
        <p:spPr>
          <a:xfrm>
            <a:off x="2450266" y="3471322"/>
            <a:ext cx="1422400" cy="749300"/>
          </a:xfrm>
          <a:prstGeom prst="rect">
            <a:avLst/>
          </a:prstGeom>
        </p:spPr>
      </p:pic>
      <p:pic>
        <p:nvPicPr>
          <p:cNvPr id="56" name="Picture 55">
            <a:extLst>
              <a:ext uri="{FF2B5EF4-FFF2-40B4-BE49-F238E27FC236}">
                <a16:creationId xmlns:a16="http://schemas.microsoft.com/office/drawing/2014/main" id="{D1F404D7-D628-E149-A01C-79BBF8ACD2CA}"/>
              </a:ext>
            </a:extLst>
          </p:cNvPr>
          <p:cNvPicPr>
            <a:picLocks noChangeAspect="1"/>
          </p:cNvPicPr>
          <p:nvPr/>
        </p:nvPicPr>
        <p:blipFill>
          <a:blip r:embed="rId26"/>
          <a:stretch>
            <a:fillRect/>
          </a:stretch>
        </p:blipFill>
        <p:spPr>
          <a:xfrm>
            <a:off x="4126609" y="4094073"/>
            <a:ext cx="1639514" cy="800083"/>
          </a:xfrm>
          <a:prstGeom prst="rect">
            <a:avLst/>
          </a:prstGeom>
        </p:spPr>
      </p:pic>
      <p:pic>
        <p:nvPicPr>
          <p:cNvPr id="58" name="Picture 57">
            <a:extLst>
              <a:ext uri="{FF2B5EF4-FFF2-40B4-BE49-F238E27FC236}">
                <a16:creationId xmlns:a16="http://schemas.microsoft.com/office/drawing/2014/main" id="{E108F744-3855-F843-A4AF-7129D2DFA797}"/>
              </a:ext>
            </a:extLst>
          </p:cNvPr>
          <p:cNvPicPr>
            <a:picLocks noChangeAspect="1"/>
          </p:cNvPicPr>
          <p:nvPr/>
        </p:nvPicPr>
        <p:blipFill>
          <a:blip r:embed="rId27"/>
          <a:stretch>
            <a:fillRect/>
          </a:stretch>
        </p:blipFill>
        <p:spPr>
          <a:xfrm>
            <a:off x="10585073" y="3777387"/>
            <a:ext cx="1495285" cy="1127305"/>
          </a:xfrm>
          <a:prstGeom prst="rect">
            <a:avLst/>
          </a:prstGeom>
        </p:spPr>
      </p:pic>
      <p:pic>
        <p:nvPicPr>
          <p:cNvPr id="60" name="Picture 59">
            <a:extLst>
              <a:ext uri="{FF2B5EF4-FFF2-40B4-BE49-F238E27FC236}">
                <a16:creationId xmlns:a16="http://schemas.microsoft.com/office/drawing/2014/main" id="{5EF03BF4-07BC-6949-80F9-0F5BBE764D64}"/>
              </a:ext>
            </a:extLst>
          </p:cNvPr>
          <p:cNvPicPr>
            <a:picLocks noChangeAspect="1"/>
          </p:cNvPicPr>
          <p:nvPr/>
        </p:nvPicPr>
        <p:blipFill>
          <a:blip r:embed="rId28"/>
          <a:stretch>
            <a:fillRect/>
          </a:stretch>
        </p:blipFill>
        <p:spPr>
          <a:xfrm>
            <a:off x="7939249" y="3975611"/>
            <a:ext cx="2453951" cy="486895"/>
          </a:xfrm>
          <a:prstGeom prst="rect">
            <a:avLst/>
          </a:prstGeom>
        </p:spPr>
      </p:pic>
      <p:pic>
        <p:nvPicPr>
          <p:cNvPr id="62" name="Picture 61">
            <a:extLst>
              <a:ext uri="{FF2B5EF4-FFF2-40B4-BE49-F238E27FC236}">
                <a16:creationId xmlns:a16="http://schemas.microsoft.com/office/drawing/2014/main" id="{0CCD5604-20EC-B846-9DBB-2A5B565229CA}"/>
              </a:ext>
            </a:extLst>
          </p:cNvPr>
          <p:cNvPicPr>
            <a:picLocks noChangeAspect="1"/>
          </p:cNvPicPr>
          <p:nvPr/>
        </p:nvPicPr>
        <p:blipFill>
          <a:blip r:embed="rId29"/>
          <a:stretch>
            <a:fillRect/>
          </a:stretch>
        </p:blipFill>
        <p:spPr>
          <a:xfrm>
            <a:off x="8013360" y="949967"/>
            <a:ext cx="1582410" cy="925101"/>
          </a:xfrm>
          <a:prstGeom prst="rect">
            <a:avLst/>
          </a:prstGeom>
        </p:spPr>
      </p:pic>
      <p:pic>
        <p:nvPicPr>
          <p:cNvPr id="64" name="Graphic 63">
            <a:extLst>
              <a:ext uri="{FF2B5EF4-FFF2-40B4-BE49-F238E27FC236}">
                <a16:creationId xmlns:a16="http://schemas.microsoft.com/office/drawing/2014/main" id="{E7E5B3A5-1750-374D-AE86-53712EB3460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461539" y="4378115"/>
            <a:ext cx="958531" cy="1157957"/>
          </a:xfrm>
          <a:prstGeom prst="rect">
            <a:avLst/>
          </a:prstGeom>
        </p:spPr>
      </p:pic>
      <p:sp>
        <p:nvSpPr>
          <p:cNvPr id="35" name="Title 2">
            <a:extLst>
              <a:ext uri="{FF2B5EF4-FFF2-40B4-BE49-F238E27FC236}">
                <a16:creationId xmlns:a16="http://schemas.microsoft.com/office/drawing/2014/main" id="{32882DC3-BFB2-422B-A820-5F0128F74D55}"/>
              </a:ext>
            </a:extLst>
          </p:cNvPr>
          <p:cNvSpPr>
            <a:spLocks noGrp="1"/>
          </p:cNvSpPr>
          <p:nvPr>
            <p:ph type="title"/>
          </p:nvPr>
        </p:nvSpPr>
        <p:spPr>
          <a:xfrm>
            <a:off x="750479" y="438885"/>
            <a:ext cx="8640000" cy="432000"/>
          </a:xfrm>
        </p:spPr>
        <p:txBody>
          <a:bodyPr>
            <a:normAutofit fontScale="90000"/>
          </a:bodyPr>
          <a:lstStyle/>
          <a:p>
            <a:pPr algn="l"/>
            <a:r>
              <a:rPr lang="en-GB" dirty="0">
                <a:solidFill>
                  <a:srgbClr val="E04C40"/>
                </a:solidFill>
                <a:latin typeface="Franklin Gothic Book" panose="020B0503020102020204" pitchFamily="34" charset="0"/>
              </a:rPr>
              <a:t>Acknowledgements</a:t>
            </a:r>
          </a:p>
        </p:txBody>
      </p:sp>
    </p:spTree>
    <p:extLst>
      <p:ext uri="{BB962C8B-B14F-4D97-AF65-F5344CB8AC3E}">
        <p14:creationId xmlns:p14="http://schemas.microsoft.com/office/powerpoint/2010/main" val="310519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297" y="273050"/>
            <a:ext cx="3729368" cy="1162051"/>
          </a:xfrm>
          <a:prstGeom prst="rect">
            <a:avLst/>
          </a:prstGeom>
        </p:spPr>
        <p:txBody>
          <a:bodyPr anchor="b">
            <a:normAutofit/>
          </a:bodyPr>
          <a:lstStyle/>
          <a:p>
            <a:r>
              <a:rPr lang="en-US" sz="4000" dirty="0"/>
              <a:t>Thank you!</a:t>
            </a:r>
          </a:p>
        </p:txBody>
      </p:sp>
      <p:pic>
        <p:nvPicPr>
          <p:cNvPr id="4" name="Picture 3">
            <a:extLst>
              <a:ext uri="{FF2B5EF4-FFF2-40B4-BE49-F238E27FC236}">
                <a16:creationId xmlns:a16="http://schemas.microsoft.com/office/drawing/2014/main" id="{A9757AFB-B641-4006-A1B1-8ED902423CCF}"/>
              </a:ext>
            </a:extLst>
          </p:cNvPr>
          <p:cNvPicPr>
            <a:picLocks noChangeAspect="1"/>
          </p:cNvPicPr>
          <p:nvPr/>
        </p:nvPicPr>
        <p:blipFill rotWithShape="1">
          <a:blip r:embed="rId2">
            <a:extLst>
              <a:ext uri="{28A0092B-C50C-407E-A947-70E740481C1C}">
                <a14:useLocalDpi xmlns:a14="http://schemas.microsoft.com/office/drawing/2010/main" val="0"/>
              </a:ext>
            </a:extLst>
          </a:blip>
          <a:srcRect t="6328" r="1" b="36350"/>
          <a:stretch/>
        </p:blipFill>
        <p:spPr>
          <a:xfrm>
            <a:off x="4672671" y="273053"/>
            <a:ext cx="6815667" cy="5853113"/>
          </a:xfrm>
          <a:prstGeom prst="rect">
            <a:avLst/>
          </a:prstGeom>
          <a:noFill/>
        </p:spPr>
      </p:pic>
      <p:sp>
        <p:nvSpPr>
          <p:cNvPr id="3" name="Content Placeholder 2"/>
          <p:cNvSpPr>
            <a:spLocks noGrp="1"/>
          </p:cNvSpPr>
          <p:nvPr>
            <p:ph type="body" sz="half" idx="2"/>
          </p:nvPr>
        </p:nvSpPr>
        <p:spPr>
          <a:xfrm>
            <a:off x="797297" y="1435103"/>
            <a:ext cx="3729368" cy="4691063"/>
          </a:xfrm>
          <a:prstGeom prst="rect">
            <a:avLst/>
          </a:prstGeom>
        </p:spPr>
        <p:txBody>
          <a:bodyPr>
            <a:normAutofit/>
          </a:bodyPr>
          <a:lstStyle/>
          <a:p>
            <a:pPr marL="0" indent="0">
              <a:buNone/>
            </a:pPr>
            <a:endParaRPr lang="en-US" sz="2400" dirty="0"/>
          </a:p>
          <a:p>
            <a:pPr marL="0" indent="0">
              <a:buNone/>
            </a:pPr>
            <a:endParaRPr lang="en-US" sz="2400" dirty="0"/>
          </a:p>
          <a:p>
            <a:pPr marL="0" indent="0">
              <a:buNone/>
            </a:pPr>
            <a:r>
              <a:rPr lang="en-US" sz="2400" dirty="0"/>
              <a:t>Contact:</a:t>
            </a:r>
          </a:p>
          <a:p>
            <a:pPr marL="0" indent="0">
              <a:buNone/>
            </a:pPr>
            <a:r>
              <a:rPr lang="en-US" sz="2400" dirty="0"/>
              <a:t>Shawn Malone</a:t>
            </a:r>
          </a:p>
          <a:p>
            <a:pPr marL="0" indent="0">
              <a:buNone/>
            </a:pPr>
            <a:r>
              <a:rPr lang="en-US" sz="2400" dirty="0"/>
              <a:t>Project Director</a:t>
            </a:r>
          </a:p>
          <a:p>
            <a:pPr marL="0" indent="0">
              <a:buNone/>
            </a:pPr>
            <a:r>
              <a:rPr lang="en-US" sz="2400" dirty="0"/>
              <a:t>+27 81 038 1862</a:t>
            </a:r>
          </a:p>
          <a:p>
            <a:pPr marL="0" indent="0">
              <a:buNone/>
            </a:pPr>
            <a:r>
              <a:rPr lang="en-US" sz="2400" dirty="0"/>
              <a:t>smalone@psi.org</a:t>
            </a:r>
          </a:p>
        </p:txBody>
      </p:sp>
    </p:spTree>
    <p:extLst>
      <p:ext uri="{BB962C8B-B14F-4D97-AF65-F5344CB8AC3E}">
        <p14:creationId xmlns:p14="http://schemas.microsoft.com/office/powerpoint/2010/main" val="66215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0" dirty="0"/>
              <a:t>A market segmentation approach to improving linkage among young South African men</a:t>
            </a:r>
            <a:endParaRPr lang="en-US" dirty="0"/>
          </a:p>
        </p:txBody>
      </p:sp>
      <p:sp>
        <p:nvSpPr>
          <p:cNvPr id="3" name="Subtitle 2"/>
          <p:cNvSpPr>
            <a:spLocks noGrp="1"/>
          </p:cNvSpPr>
          <p:nvPr>
            <p:ph type="subTitle" idx="1"/>
          </p:nvPr>
        </p:nvSpPr>
        <p:spPr>
          <a:xfrm>
            <a:off x="1828800" y="3886200"/>
            <a:ext cx="8534400" cy="1302745"/>
          </a:xfrm>
        </p:spPr>
        <p:txBody>
          <a:bodyPr>
            <a:normAutofit fontScale="70000" lnSpcReduction="20000"/>
          </a:bodyPr>
          <a:lstStyle/>
          <a:p>
            <a:r>
              <a:rPr lang="en-US" dirty="0"/>
              <a:t>Shawn Malone</a:t>
            </a:r>
          </a:p>
          <a:p>
            <a:r>
              <a:rPr lang="en-US" dirty="0"/>
              <a:t>Population Services International (PSI)</a:t>
            </a:r>
          </a:p>
          <a:p>
            <a:r>
              <a:rPr lang="en-ZA" dirty="0"/>
              <a:t>Satellite session on “Sticky Linkage”: Latest evidence and strategies</a:t>
            </a:r>
          </a:p>
          <a:p>
            <a:r>
              <a:rPr lang="en-ZA" dirty="0"/>
              <a:t>21 July 2019</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B8E32-A0D3-4A8B-8312-71CCE7DEB178}"/>
              </a:ext>
            </a:extLst>
          </p:cNvPr>
          <p:cNvSpPr>
            <a:spLocks noGrp="1"/>
          </p:cNvSpPr>
          <p:nvPr>
            <p:ph type="title"/>
          </p:nvPr>
        </p:nvSpPr>
        <p:spPr>
          <a:xfrm>
            <a:off x="750479" y="654885"/>
            <a:ext cx="8640000" cy="432000"/>
          </a:xfrm>
        </p:spPr>
        <p:txBody>
          <a:bodyPr>
            <a:noAutofit/>
          </a:bodyPr>
          <a:lstStyle/>
          <a:p>
            <a:pPr algn="l"/>
            <a:r>
              <a:rPr lang="en-GB" sz="3600" b="0" dirty="0">
                <a:solidFill>
                  <a:srgbClr val="E8303B"/>
                </a:solidFill>
                <a:latin typeface="Franklin Gothic Book" panose="020B0503020102020204" pitchFamily="34" charset="0"/>
              </a:rPr>
              <a:t>Study design and methods</a:t>
            </a:r>
          </a:p>
        </p:txBody>
      </p:sp>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698318" y="1239519"/>
            <a:ext cx="10872770" cy="5108071"/>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E8303B"/>
                </a:solidFill>
                <a:latin typeface="Franklin Gothic Book" panose="020B0503020102020204" pitchFamily="34" charset="0"/>
                <a:ea typeface="+mj-ea"/>
              </a:rPr>
              <a:t>Objectives</a:t>
            </a:r>
          </a:p>
          <a:p>
            <a:pPr marL="0" indent="0">
              <a:buNone/>
            </a:pPr>
            <a:r>
              <a:rPr lang="en-US" sz="2000" dirty="0">
                <a:latin typeface="Franklin Gothic Book" panose="020B0503020102020204" pitchFamily="34" charset="0"/>
              </a:rPr>
              <a:t>- To </a:t>
            </a:r>
            <a:r>
              <a:rPr lang="en-US" sz="2000" i="1" dirty="0">
                <a:solidFill>
                  <a:srgbClr val="E8303B"/>
                </a:solidFill>
                <a:latin typeface="Franklin Gothic Book" panose="020B0503020102020204" pitchFamily="34" charset="0"/>
                <a:ea typeface="+mj-ea"/>
              </a:rPr>
              <a:t>understand drivers and barriers </a:t>
            </a:r>
            <a:r>
              <a:rPr lang="en-US" sz="2000" dirty="0">
                <a:solidFill>
                  <a:schemeClr val="tx1"/>
                </a:solidFill>
                <a:latin typeface="Franklin Gothic Book" panose="020B0503020102020204" pitchFamily="34" charset="0"/>
              </a:rPr>
              <a:t>for young men’s testing and linkage decisions and behaviors</a:t>
            </a:r>
          </a:p>
          <a:p>
            <a:pPr marL="0" indent="0">
              <a:buNone/>
            </a:pPr>
            <a:r>
              <a:rPr lang="en-US" sz="2000" dirty="0">
                <a:latin typeface="Franklin Gothic Book" panose="020B0503020102020204" pitchFamily="34" charset="0"/>
              </a:rPr>
              <a:t>- To </a:t>
            </a:r>
            <a:r>
              <a:rPr lang="en-US" sz="2000" i="1" dirty="0">
                <a:solidFill>
                  <a:srgbClr val="E8303B"/>
                </a:solidFill>
                <a:latin typeface="Franklin Gothic Book" panose="020B0503020102020204" pitchFamily="34" charset="0"/>
                <a:ea typeface="+mj-ea"/>
              </a:rPr>
              <a:t>identify different segments</a:t>
            </a:r>
            <a:r>
              <a:rPr lang="en-US" sz="2000" i="1" dirty="0">
                <a:solidFill>
                  <a:srgbClr val="E04C40"/>
                </a:solidFill>
                <a:latin typeface="Franklin Gothic Book" panose="020B0503020102020204" pitchFamily="34" charset="0"/>
              </a:rPr>
              <a:t> </a:t>
            </a:r>
            <a:r>
              <a:rPr lang="en-US" sz="2000" dirty="0">
                <a:latin typeface="Franklin Gothic Book" panose="020B0503020102020204" pitchFamily="34" charset="0"/>
              </a:rPr>
              <a:t>of young men to enable better tailoring/targeting</a:t>
            </a:r>
          </a:p>
          <a:p>
            <a:pPr marL="0" indent="0">
              <a:buNone/>
            </a:pPr>
            <a:endParaRPr lang="en-US" sz="2000" dirty="0">
              <a:latin typeface="Franklin Gothic Book" panose="020B0503020102020204" pitchFamily="34" charset="0"/>
            </a:endParaRPr>
          </a:p>
          <a:p>
            <a:pPr marL="0" indent="0">
              <a:buNone/>
            </a:pPr>
            <a:r>
              <a:rPr lang="en-US" sz="2000" b="1" dirty="0">
                <a:solidFill>
                  <a:srgbClr val="E8303B"/>
                </a:solidFill>
                <a:latin typeface="Franklin Gothic Book" panose="020B0503020102020204" pitchFamily="34" charset="0"/>
                <a:ea typeface="+mj-ea"/>
              </a:rPr>
              <a:t>Geographic focus</a:t>
            </a:r>
          </a:p>
          <a:p>
            <a:pPr marL="0" indent="0">
              <a:buNone/>
            </a:pPr>
            <a:r>
              <a:rPr lang="en-US" sz="2000" dirty="0">
                <a:latin typeface="Franklin Gothic Book" panose="020B0503020102020204" pitchFamily="34" charset="0"/>
                <a:ea typeface="Open Sans" panose="020B0604020202020204" charset="0"/>
                <a:cs typeface="Open Sans" panose="020B0604020202020204" charset="0"/>
              </a:rPr>
              <a:t>5 districts of KwaZulu-Natal and 3 districts of Mpumalanga, South Africa</a:t>
            </a:r>
          </a:p>
          <a:p>
            <a:pPr marL="0" indent="0">
              <a:buNone/>
            </a:pPr>
            <a:endParaRPr lang="en-US" sz="2000" dirty="0">
              <a:latin typeface="Franklin Gothic Book" panose="020B0503020102020204" pitchFamily="34" charset="0"/>
            </a:endParaRPr>
          </a:p>
        </p:txBody>
      </p:sp>
      <p:sp>
        <p:nvSpPr>
          <p:cNvPr id="4" name="Content Placeholder 2">
            <a:extLst>
              <a:ext uri="{FF2B5EF4-FFF2-40B4-BE49-F238E27FC236}">
                <a16:creationId xmlns:a16="http://schemas.microsoft.com/office/drawing/2014/main" id="{8B5FC2E9-A3CF-4D86-84B7-712B2C0FF2EA}"/>
              </a:ext>
            </a:extLst>
          </p:cNvPr>
          <p:cNvSpPr txBox="1">
            <a:spLocks/>
          </p:cNvSpPr>
          <p:nvPr/>
        </p:nvSpPr>
        <p:spPr>
          <a:xfrm>
            <a:off x="6583888" y="3793554"/>
            <a:ext cx="4909794" cy="1350036"/>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E8303B"/>
                </a:solidFill>
                <a:latin typeface="Franklin Gothic Book" panose="020B0503020102020204" pitchFamily="34" charset="0"/>
                <a:ea typeface="+mj-ea"/>
              </a:rPr>
              <a:t>Quantitative phase </a:t>
            </a:r>
          </a:p>
          <a:p>
            <a:pPr marL="0" indent="0">
              <a:buNone/>
            </a:pPr>
            <a:r>
              <a:rPr lang="en-US" sz="2000" dirty="0">
                <a:latin typeface="Franklin Gothic Book" panose="020B0503020102020204" pitchFamily="34" charset="0"/>
              </a:rPr>
              <a:t>(n=2019 men aged 20-34)</a:t>
            </a:r>
          </a:p>
          <a:p>
            <a:pPr>
              <a:buFont typeface="Franklin Gothic Book" panose="020B0503020102020204" pitchFamily="34" charset="0"/>
              <a:buChar char="–"/>
            </a:pPr>
            <a:r>
              <a:rPr lang="en-US" sz="2000" dirty="0">
                <a:latin typeface="Franklin Gothic Book" panose="020B0503020102020204" pitchFamily="34" charset="0"/>
              </a:rPr>
              <a:t>Random sample based on Enumerated Area sampling</a:t>
            </a:r>
          </a:p>
          <a:p>
            <a:pPr>
              <a:buFont typeface="Franklin Gothic Book" panose="020B0503020102020204" pitchFamily="34" charset="0"/>
              <a:buChar char="–"/>
            </a:pPr>
            <a:r>
              <a:rPr lang="en-US" sz="2000" dirty="0">
                <a:latin typeface="Franklin Gothic Book" panose="020B0503020102020204" pitchFamily="34" charset="0"/>
              </a:rPr>
              <a:t>One-hour tablet-based survey</a:t>
            </a:r>
          </a:p>
        </p:txBody>
      </p:sp>
      <p:sp>
        <p:nvSpPr>
          <p:cNvPr id="6" name="Content Placeholder 2">
            <a:extLst>
              <a:ext uri="{FF2B5EF4-FFF2-40B4-BE49-F238E27FC236}">
                <a16:creationId xmlns:a16="http://schemas.microsoft.com/office/drawing/2014/main" id="{B4A12CCD-9060-4FD9-A7A5-D94BBF293E99}"/>
              </a:ext>
            </a:extLst>
          </p:cNvPr>
          <p:cNvSpPr txBox="1">
            <a:spLocks/>
          </p:cNvSpPr>
          <p:nvPr/>
        </p:nvSpPr>
        <p:spPr>
          <a:xfrm>
            <a:off x="698318" y="3793554"/>
            <a:ext cx="5808164" cy="2235860"/>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E8303B"/>
                </a:solidFill>
                <a:latin typeface="Franklin Gothic Book" panose="020B0503020102020204" pitchFamily="34" charset="0"/>
                <a:ea typeface="+mj-ea"/>
              </a:rPr>
              <a:t>Qualitative phase </a:t>
            </a:r>
          </a:p>
          <a:p>
            <a:pPr marL="0" indent="0">
              <a:buNone/>
            </a:pPr>
            <a:r>
              <a:rPr lang="en-US" sz="2000" dirty="0">
                <a:latin typeface="Franklin Gothic Book" panose="020B0503020102020204" pitchFamily="34" charset="0"/>
              </a:rPr>
              <a:t>(n=76 men aged 25-34, 68 healthcare providers)</a:t>
            </a:r>
          </a:p>
          <a:p>
            <a:pPr>
              <a:buFont typeface="Franklin Gothic Book" panose="020B0503020102020204" pitchFamily="34" charset="0"/>
              <a:buChar char="–"/>
            </a:pPr>
            <a:r>
              <a:rPr lang="en-US" sz="2000" dirty="0">
                <a:latin typeface="Franklin Gothic Book" panose="020B0503020102020204" pitchFamily="34" charset="0"/>
              </a:rPr>
              <a:t>Non-random sample to achieve mix of HIV-positive (linked and not linked) and HIV-negative/unknown</a:t>
            </a:r>
          </a:p>
          <a:p>
            <a:pPr>
              <a:buFont typeface="Franklin Gothic Book" panose="020B0503020102020204" pitchFamily="34" charset="0"/>
              <a:buChar char="–"/>
            </a:pPr>
            <a:r>
              <a:rPr lang="en-US" sz="2000" dirty="0">
                <a:latin typeface="Franklin Gothic Book" panose="020B0503020102020204" pitchFamily="34" charset="0"/>
              </a:rPr>
              <a:t>Eight-hour filmed ethnographic shadowing (18 men, 4 HCPs)</a:t>
            </a:r>
          </a:p>
          <a:p>
            <a:pPr>
              <a:buFont typeface="Franklin Gothic Book" panose="020B0503020102020204" pitchFamily="34" charset="0"/>
              <a:buChar char="–"/>
            </a:pPr>
            <a:r>
              <a:rPr lang="en-US" sz="2000" dirty="0">
                <a:latin typeface="Franklin Gothic Book" panose="020B0503020102020204" pitchFamily="34" charset="0"/>
              </a:rPr>
              <a:t>Two-hour in-depth interviews (58 men, 64 HCPs)</a:t>
            </a:r>
          </a:p>
        </p:txBody>
      </p:sp>
    </p:spTree>
    <p:extLst>
      <p:ext uri="{BB962C8B-B14F-4D97-AF65-F5344CB8AC3E}">
        <p14:creationId xmlns:p14="http://schemas.microsoft.com/office/powerpoint/2010/main" val="251772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B8E32-A0D3-4A8B-8312-71CCE7DEB178}"/>
              </a:ext>
            </a:extLst>
          </p:cNvPr>
          <p:cNvSpPr>
            <a:spLocks noGrp="1"/>
          </p:cNvSpPr>
          <p:nvPr>
            <p:ph type="title"/>
          </p:nvPr>
        </p:nvSpPr>
        <p:spPr>
          <a:xfrm>
            <a:off x="750478" y="654885"/>
            <a:ext cx="10649041" cy="432000"/>
          </a:xfrm>
        </p:spPr>
        <p:txBody>
          <a:bodyPr>
            <a:noAutofit/>
          </a:bodyPr>
          <a:lstStyle/>
          <a:p>
            <a:pPr algn="l"/>
            <a:r>
              <a:rPr lang="en-GB" sz="3600" b="0" dirty="0">
                <a:solidFill>
                  <a:srgbClr val="E8303B"/>
                </a:solidFill>
                <a:latin typeface="Franklin Gothic Book" panose="020B0503020102020204" pitchFamily="34" charset="0"/>
              </a:rPr>
              <a:t>Qualitative interviews revealed a range of barriers</a:t>
            </a:r>
          </a:p>
        </p:txBody>
      </p:sp>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750478" y="1473200"/>
            <a:ext cx="10872770" cy="4608830"/>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solidFill>
                  <a:srgbClr val="E8303B"/>
                </a:solidFill>
                <a:latin typeface="Franklin Gothic Book" panose="020B0503020102020204" pitchFamily="34" charset="0"/>
                <a:ea typeface="+mj-ea"/>
              </a:rPr>
              <a:t>Cost and convenience are part of the story, but only part</a:t>
            </a:r>
          </a:p>
          <a:p>
            <a:pPr>
              <a:buClr>
                <a:srgbClr val="FFC000"/>
              </a:buClr>
            </a:pPr>
            <a:r>
              <a:rPr lang="en-US" sz="2200" dirty="0">
                <a:latin typeface="Franklin Gothic Book" panose="020B0503020102020204" pitchFamily="34" charset="0"/>
              </a:rPr>
              <a:t>Innovations like extended hours and external pick-up points are highly positive </a:t>
            </a:r>
          </a:p>
          <a:p>
            <a:pPr>
              <a:buClr>
                <a:srgbClr val="FFC000"/>
              </a:buClr>
            </a:pPr>
            <a:r>
              <a:rPr lang="en-US" sz="2200" dirty="0">
                <a:latin typeface="Franklin Gothic Book" panose="020B0503020102020204" pitchFamily="34" charset="0"/>
              </a:rPr>
              <a:t>Will still be insufficient to get and keep some men on treatment</a:t>
            </a:r>
          </a:p>
          <a:p>
            <a:pPr marL="0" indent="0">
              <a:buNone/>
            </a:pPr>
            <a:endParaRPr lang="en-US" sz="2200" dirty="0">
              <a:latin typeface="Franklin Gothic Book" panose="020B0503020102020204" pitchFamily="34" charset="0"/>
            </a:endParaRPr>
          </a:p>
          <a:p>
            <a:pPr marL="0" indent="0">
              <a:buNone/>
            </a:pPr>
            <a:r>
              <a:rPr lang="en-US" sz="2200" b="1" dirty="0">
                <a:solidFill>
                  <a:srgbClr val="E8303B"/>
                </a:solidFill>
                <a:latin typeface="Franklin Gothic Book" panose="020B0503020102020204" pitchFamily="34" charset="0"/>
                <a:ea typeface="+mj-ea"/>
              </a:rPr>
              <a:t>Barriers can also be personal and social, not just structural</a:t>
            </a:r>
          </a:p>
          <a:p>
            <a:pPr>
              <a:buClr>
                <a:srgbClr val="FFC000"/>
              </a:buClr>
            </a:pPr>
            <a:r>
              <a:rPr lang="en-US" sz="2200" dirty="0">
                <a:latin typeface="Franklin Gothic Book" panose="020B0503020102020204" pitchFamily="34" charset="0"/>
              </a:rPr>
              <a:t>Internalized motivation and awareness of relevant benefits</a:t>
            </a:r>
          </a:p>
          <a:p>
            <a:pPr>
              <a:buClr>
                <a:srgbClr val="FFC000"/>
              </a:buClr>
            </a:pPr>
            <a:r>
              <a:rPr lang="en-US" sz="2200" dirty="0">
                <a:latin typeface="Franklin Gothic Book" panose="020B0503020102020204" pitchFamily="34" charset="0"/>
              </a:rPr>
              <a:t>Social support</a:t>
            </a:r>
          </a:p>
          <a:p>
            <a:pPr>
              <a:buClr>
                <a:srgbClr val="FFC000"/>
              </a:buClr>
            </a:pPr>
            <a:r>
              <a:rPr lang="en-US" sz="2200" dirty="0">
                <a:latin typeface="Franklin Gothic Book" panose="020B0503020102020204" pitchFamily="34" charset="0"/>
              </a:rPr>
              <a:t>Provider empathy</a:t>
            </a:r>
          </a:p>
          <a:p>
            <a:pPr marL="0" indent="0">
              <a:buNone/>
            </a:pPr>
            <a:endParaRPr lang="en-US" sz="2000" dirty="0"/>
          </a:p>
        </p:txBody>
      </p:sp>
    </p:spTree>
    <p:extLst>
      <p:ext uri="{BB962C8B-B14F-4D97-AF65-F5344CB8AC3E}">
        <p14:creationId xmlns:p14="http://schemas.microsoft.com/office/powerpoint/2010/main" val="248610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550454" y="638660"/>
            <a:ext cx="11224986" cy="5809766"/>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rgbClr val="E8303B"/>
                </a:solidFill>
                <a:latin typeface="Franklin Gothic Book" panose="020B0503020102020204" pitchFamily="34" charset="0"/>
                <a:ea typeface="+mj-ea"/>
              </a:rPr>
              <a:t>The starting point: An outward appearance of apathy or indifference often masks fear</a:t>
            </a:r>
          </a:p>
          <a:p>
            <a:pPr marL="0" indent="0">
              <a:buNone/>
            </a:pPr>
            <a:endParaRPr lang="en-US" sz="2000" b="1" dirty="0">
              <a:solidFill>
                <a:srgbClr val="FF000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r>
              <a:rPr lang="en-US" sz="2200" dirty="0">
                <a:solidFill>
                  <a:srgbClr val="E8303B"/>
                </a:solidFill>
                <a:latin typeface="Franklin Gothic Book" panose="020B0503020102020204" pitchFamily="34" charset="0"/>
                <a:ea typeface="+mj-ea"/>
              </a:rPr>
              <a:t>When we misread men’s emotional state, we can overlook or even reinforce fears that make linkage and retention more difficult</a:t>
            </a:r>
          </a:p>
        </p:txBody>
      </p:sp>
      <p:sp>
        <p:nvSpPr>
          <p:cNvPr id="9" name="Speech Bubble: Rectangle with Corners Rounded 8">
            <a:extLst>
              <a:ext uri="{FF2B5EF4-FFF2-40B4-BE49-F238E27FC236}">
                <a16:creationId xmlns:a16="http://schemas.microsoft.com/office/drawing/2014/main" id="{B54528EB-FEA7-4523-ADCC-979CE32ABB8E}"/>
              </a:ext>
            </a:extLst>
          </p:cNvPr>
          <p:cNvSpPr/>
          <p:nvPr/>
        </p:nvSpPr>
        <p:spPr>
          <a:xfrm>
            <a:off x="1068613" y="1427322"/>
            <a:ext cx="4845803" cy="1243373"/>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When I first heard of HIV it was the scariest disease that anyone can think of, it was even scarier than cancer. - Man, 25, frequent tester</a:t>
            </a:r>
          </a:p>
        </p:txBody>
      </p:sp>
      <p:sp>
        <p:nvSpPr>
          <p:cNvPr id="13" name="Speech Bubble: Rectangle with Corners Rounded 12">
            <a:extLst>
              <a:ext uri="{FF2B5EF4-FFF2-40B4-BE49-F238E27FC236}">
                <a16:creationId xmlns:a16="http://schemas.microsoft.com/office/drawing/2014/main" id="{412FF04E-7016-48D1-9497-8B0792DB2235}"/>
              </a:ext>
            </a:extLst>
          </p:cNvPr>
          <p:cNvSpPr/>
          <p:nvPr/>
        </p:nvSpPr>
        <p:spPr>
          <a:xfrm>
            <a:off x="6720574" y="1430346"/>
            <a:ext cx="3746388" cy="1243373"/>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I was terrified. I was not ashamed or embarrassed, I was just terrified.</a:t>
            </a:r>
          </a:p>
          <a:p>
            <a:r>
              <a:rPr lang="en-US" i="1" dirty="0">
                <a:solidFill>
                  <a:schemeClr val="bg1">
                    <a:lumMod val="50000"/>
                  </a:schemeClr>
                </a:solidFill>
                <a:latin typeface="Franklin Gothic Book" panose="020B0503020102020204" pitchFamily="34" charset="0"/>
              </a:rPr>
              <a:t>- Man, 28, infrequent tester</a:t>
            </a:r>
          </a:p>
        </p:txBody>
      </p:sp>
      <p:sp>
        <p:nvSpPr>
          <p:cNvPr id="14" name="Speech Bubble: Rectangle with Corners Rounded 13">
            <a:extLst>
              <a:ext uri="{FF2B5EF4-FFF2-40B4-BE49-F238E27FC236}">
                <a16:creationId xmlns:a16="http://schemas.microsoft.com/office/drawing/2014/main" id="{6106997C-8B8D-4338-A065-4B365FAF1D03}"/>
              </a:ext>
            </a:extLst>
          </p:cNvPr>
          <p:cNvSpPr/>
          <p:nvPr/>
        </p:nvSpPr>
        <p:spPr>
          <a:xfrm>
            <a:off x="5986839" y="3294199"/>
            <a:ext cx="5199970" cy="1457565"/>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[Testing] was tough, really tough. I actually felt like I was in a dark forest. I was numb with fear, I can’t lie to you. Until the sister said that I am negative, that is when I was free. - Man, 28, frequent tester</a:t>
            </a:r>
          </a:p>
        </p:txBody>
      </p:sp>
      <p:sp>
        <p:nvSpPr>
          <p:cNvPr id="15" name="Speech Bubble: Rectangle with Corners Rounded 14">
            <a:extLst>
              <a:ext uri="{FF2B5EF4-FFF2-40B4-BE49-F238E27FC236}">
                <a16:creationId xmlns:a16="http://schemas.microsoft.com/office/drawing/2014/main" id="{E06D9290-C8A0-4AE5-AA2E-C3A1930623F3}"/>
              </a:ext>
            </a:extLst>
          </p:cNvPr>
          <p:cNvSpPr/>
          <p:nvPr/>
        </p:nvSpPr>
        <p:spPr>
          <a:xfrm>
            <a:off x="1536970" y="3429000"/>
            <a:ext cx="3718879" cy="1243373"/>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“I don't trust myself. I'm so scared. I think I will test positive. It will just kill me. - Man, 30, never tested</a:t>
            </a:r>
          </a:p>
        </p:txBody>
      </p:sp>
    </p:spTree>
    <p:extLst>
      <p:ext uri="{BB962C8B-B14F-4D97-AF65-F5344CB8AC3E}">
        <p14:creationId xmlns:p14="http://schemas.microsoft.com/office/powerpoint/2010/main" val="321084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550454" y="638659"/>
            <a:ext cx="11008510" cy="4532781"/>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rgbClr val="E8303B"/>
                </a:solidFill>
                <a:latin typeface="Franklin Gothic Book" panose="020B0503020102020204" pitchFamily="34" charset="0"/>
                <a:ea typeface="+mj-ea"/>
              </a:rPr>
              <a:t>Loss of a sense of control and personal autonomy can feel threatening</a:t>
            </a:r>
          </a:p>
          <a:p>
            <a:pPr>
              <a:buClr>
                <a:srgbClr val="FFC000"/>
              </a:buClr>
            </a:pPr>
            <a:r>
              <a:rPr lang="en-US" sz="2200" dirty="0">
                <a:solidFill>
                  <a:schemeClr val="tx1"/>
                </a:solidFill>
                <a:latin typeface="Franklin Gothic Book" panose="020B0503020102020204" pitchFamily="34" charset="0"/>
                <a:ea typeface="+mj-ea"/>
              </a:rPr>
              <a:t>Our intent is to ‘reach’ men, but some can experience it as being ‘chased’ or ‘hunted’</a:t>
            </a:r>
          </a:p>
          <a:p>
            <a:pPr>
              <a:buClr>
                <a:srgbClr val="FFC000"/>
              </a:buClr>
            </a:pPr>
            <a:r>
              <a:rPr lang="en-US" sz="2200" dirty="0">
                <a:solidFill>
                  <a:schemeClr val="tx1"/>
                </a:solidFill>
                <a:latin typeface="Franklin Gothic Book" panose="020B0503020102020204" pitchFamily="34" charset="0"/>
                <a:ea typeface="+mj-ea"/>
              </a:rPr>
              <a:t>Tracking men down and dragging them into the system is at best a short-term solution</a:t>
            </a:r>
          </a:p>
          <a:p>
            <a:pPr>
              <a:buClr>
                <a:srgbClr val="FFC000"/>
              </a:buClr>
            </a:pPr>
            <a:endParaRPr lang="en-US" sz="2000" dirty="0">
              <a:solidFill>
                <a:schemeClr val="tx1"/>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200" dirty="0">
              <a:solidFill>
                <a:srgbClr val="E8303B"/>
              </a:solidFill>
              <a:latin typeface="Franklin Gothic Book" panose="020B0503020102020204" pitchFamily="34" charset="0"/>
              <a:ea typeface="+mj-ea"/>
            </a:endParaRPr>
          </a:p>
          <a:p>
            <a:pPr marL="0" indent="0">
              <a:buNone/>
            </a:pPr>
            <a:endParaRPr lang="en-US" sz="2200" dirty="0">
              <a:solidFill>
                <a:srgbClr val="E8303B"/>
              </a:solidFill>
              <a:latin typeface="Franklin Gothic Book" panose="020B0503020102020204" pitchFamily="34" charset="0"/>
              <a:ea typeface="+mj-ea"/>
            </a:endParaRPr>
          </a:p>
          <a:p>
            <a:pPr marL="0" indent="0">
              <a:buNone/>
            </a:pPr>
            <a:r>
              <a:rPr lang="en-US" sz="2200" dirty="0">
                <a:solidFill>
                  <a:srgbClr val="E8303B"/>
                </a:solidFill>
                <a:latin typeface="Franklin Gothic Book" panose="020B0503020102020204" pitchFamily="34" charset="0"/>
                <a:ea typeface="+mj-ea"/>
              </a:rPr>
              <a:t>A testing and linkage process that ensures privacy and confidentiality and leaves men feeling a greater sense of control may contribute to more stable linkage</a:t>
            </a:r>
          </a:p>
        </p:txBody>
      </p:sp>
      <p:sp>
        <p:nvSpPr>
          <p:cNvPr id="6" name="Speech Bubble: Rectangle with Corners Rounded 5">
            <a:extLst>
              <a:ext uri="{FF2B5EF4-FFF2-40B4-BE49-F238E27FC236}">
                <a16:creationId xmlns:a16="http://schemas.microsoft.com/office/drawing/2014/main" id="{6133B0D5-DB86-4110-9E02-3D5828390D0C}"/>
              </a:ext>
            </a:extLst>
          </p:cNvPr>
          <p:cNvSpPr/>
          <p:nvPr/>
        </p:nvSpPr>
        <p:spPr>
          <a:xfrm>
            <a:off x="633036" y="2105700"/>
            <a:ext cx="3157819" cy="2886714"/>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dirty="0">
              <a:solidFill>
                <a:schemeClr val="bg1">
                  <a:lumMod val="50000"/>
                </a:schemeClr>
              </a:solidFill>
              <a:latin typeface="Franklin Gothic Book" panose="020B0503020102020204" pitchFamily="34" charset="0"/>
            </a:endParaRPr>
          </a:p>
          <a:p>
            <a:r>
              <a:rPr lang="en-US" i="1" dirty="0">
                <a:solidFill>
                  <a:schemeClr val="bg1">
                    <a:lumMod val="50000"/>
                  </a:schemeClr>
                </a:solidFill>
                <a:latin typeface="Franklin Gothic Book" panose="020B0503020102020204" pitchFamily="34" charset="0"/>
              </a:rPr>
              <a:t>They are so difficult, especially the ones that are referred… They come here and tell you "I am not here for an HIV test.“ …Some are positive then they default because they say they were not at the clinic for that. </a:t>
            </a:r>
          </a:p>
          <a:p>
            <a:r>
              <a:rPr lang="en-US" i="1" dirty="0">
                <a:solidFill>
                  <a:schemeClr val="bg1">
                    <a:lumMod val="50000"/>
                  </a:schemeClr>
                </a:solidFill>
                <a:latin typeface="Franklin Gothic Book" panose="020B0503020102020204" pitchFamily="34" charset="0"/>
              </a:rPr>
              <a:t>- Nurse</a:t>
            </a:r>
          </a:p>
          <a:p>
            <a:pPr algn="ctr"/>
            <a:endParaRPr lang="en-US" i="1" dirty="0">
              <a:solidFill>
                <a:schemeClr val="bg1">
                  <a:lumMod val="50000"/>
                </a:schemeClr>
              </a:solidFill>
              <a:latin typeface="Franklin Gothic Book" panose="020B0503020102020204" pitchFamily="34" charset="0"/>
            </a:endParaRPr>
          </a:p>
        </p:txBody>
      </p:sp>
      <p:sp>
        <p:nvSpPr>
          <p:cNvPr id="4" name="Speech Bubble: Rectangle with Corners Rounded 3">
            <a:extLst>
              <a:ext uri="{FF2B5EF4-FFF2-40B4-BE49-F238E27FC236}">
                <a16:creationId xmlns:a16="http://schemas.microsoft.com/office/drawing/2014/main" id="{120287F4-4E57-4F56-9D0C-A67F94582CBE}"/>
              </a:ext>
            </a:extLst>
          </p:cNvPr>
          <p:cNvSpPr/>
          <p:nvPr/>
        </p:nvSpPr>
        <p:spPr>
          <a:xfrm>
            <a:off x="7662041" y="2105700"/>
            <a:ext cx="3896922" cy="2886714"/>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I walked to the [VMMC] center in a great mood, not even thinking I'll be tested when I'm there. When I got there, they said I must be tested, my mood changed. I wanted to turn back, but I was already there!…When she told me I was positive I was shattered into pieces. - Man, 27, HIV+, not linked</a:t>
            </a:r>
          </a:p>
        </p:txBody>
      </p:sp>
      <p:sp>
        <p:nvSpPr>
          <p:cNvPr id="5" name="Speech Bubble: Rectangle with Corners Rounded 4">
            <a:extLst>
              <a:ext uri="{FF2B5EF4-FFF2-40B4-BE49-F238E27FC236}">
                <a16:creationId xmlns:a16="http://schemas.microsoft.com/office/drawing/2014/main" id="{0173CB96-3688-4C68-BADF-C5213E148F9D}"/>
              </a:ext>
            </a:extLst>
          </p:cNvPr>
          <p:cNvSpPr/>
          <p:nvPr/>
        </p:nvSpPr>
        <p:spPr>
          <a:xfrm>
            <a:off x="4256472" y="2105699"/>
            <a:ext cx="2939951" cy="2886715"/>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I don’t like the fact that when I go in for a headache the nurse will ask me when I last tested for HIV and now I will be compelled to test even though that’s not what I came in for. - Man, 30, infrequent tester</a:t>
            </a:r>
          </a:p>
        </p:txBody>
      </p:sp>
    </p:spTree>
    <p:extLst>
      <p:ext uri="{BB962C8B-B14F-4D97-AF65-F5344CB8AC3E}">
        <p14:creationId xmlns:p14="http://schemas.microsoft.com/office/powerpoint/2010/main" val="148382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550454" y="638660"/>
            <a:ext cx="10872770" cy="5650380"/>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rgbClr val="E8303B"/>
                </a:solidFill>
                <a:latin typeface="Franklin Gothic Book" panose="020B0503020102020204" pitchFamily="34" charset="0"/>
                <a:ea typeface="+mj-ea"/>
              </a:rPr>
              <a:t>Being positive can feel like life is over, figuratively or even literally</a:t>
            </a:r>
          </a:p>
          <a:p>
            <a:pPr>
              <a:buClr>
                <a:srgbClr val="FFC000"/>
              </a:buClr>
              <a:buFont typeface="Arial" panose="020B0604020202020204" pitchFamily="34" charset="0"/>
              <a:buChar char="•"/>
            </a:pPr>
            <a:r>
              <a:rPr lang="en-US" sz="2000" dirty="0">
                <a:solidFill>
                  <a:schemeClr val="tx1"/>
                </a:solidFill>
                <a:latin typeface="Franklin Gothic Book" panose="020B0503020102020204" pitchFamily="34" charset="0"/>
              </a:rPr>
              <a:t>Some men still associate HIV with sickness and death.</a:t>
            </a:r>
          </a:p>
          <a:p>
            <a:pPr>
              <a:buClr>
                <a:srgbClr val="FFC000"/>
              </a:buClr>
              <a:buFont typeface="Arial" panose="020B0604020202020204" pitchFamily="34" charset="0"/>
              <a:buChar char="•"/>
            </a:pPr>
            <a:r>
              <a:rPr lang="en-US" sz="2000" dirty="0">
                <a:solidFill>
                  <a:schemeClr val="tx1"/>
                </a:solidFill>
                <a:latin typeface="Franklin Gothic Book" panose="020B0503020102020204" pitchFamily="34" charset="0"/>
              </a:rPr>
              <a:t>Many men associate HIV with losing identity, status, relationship and pleasure.</a:t>
            </a:r>
          </a:p>
          <a:p>
            <a:pPr>
              <a:buFontTx/>
              <a:buChar char="-"/>
            </a:pPr>
            <a:endParaRPr lang="en-US" sz="2000" dirty="0">
              <a:solidFill>
                <a:schemeClr val="bg1">
                  <a:lumMod val="50000"/>
                </a:schemeClr>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200" dirty="0">
              <a:solidFill>
                <a:srgbClr val="E8303B"/>
              </a:solidFill>
              <a:latin typeface="Franklin Gothic Book" panose="020B0503020102020204" pitchFamily="34" charset="0"/>
              <a:ea typeface="+mj-ea"/>
            </a:endParaRPr>
          </a:p>
          <a:p>
            <a:pPr marL="0" indent="0">
              <a:buNone/>
            </a:pPr>
            <a:r>
              <a:rPr lang="en-US" sz="2200" dirty="0">
                <a:solidFill>
                  <a:srgbClr val="E8303B"/>
                </a:solidFill>
                <a:latin typeface="Franklin Gothic Book" panose="020B0503020102020204" pitchFamily="34" charset="0"/>
                <a:ea typeface="+mj-ea"/>
              </a:rPr>
              <a:t>Many men need individualized counseling and support in coping with anticipated loss and reframing their lives after an HIV diagnosis</a:t>
            </a:r>
          </a:p>
        </p:txBody>
      </p:sp>
      <p:sp>
        <p:nvSpPr>
          <p:cNvPr id="14" name="Speech Bubble: Rectangle with Corners Rounded 13">
            <a:extLst>
              <a:ext uri="{FF2B5EF4-FFF2-40B4-BE49-F238E27FC236}">
                <a16:creationId xmlns:a16="http://schemas.microsoft.com/office/drawing/2014/main" id="{6106997C-8B8D-4338-A065-4B365FAF1D03}"/>
              </a:ext>
            </a:extLst>
          </p:cNvPr>
          <p:cNvSpPr/>
          <p:nvPr/>
        </p:nvSpPr>
        <p:spPr>
          <a:xfrm>
            <a:off x="550455" y="2069182"/>
            <a:ext cx="2649945" cy="2872038"/>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When I think of HIV I think of an early grave. After that, my mind comes back to the fact that there are pills for this illness, but that comes as an afterthought. - Man, 30, frequent tester</a:t>
            </a:r>
          </a:p>
        </p:txBody>
      </p:sp>
      <p:sp>
        <p:nvSpPr>
          <p:cNvPr id="6" name="Speech Bubble: Rectangle with Corners Rounded 5">
            <a:extLst>
              <a:ext uri="{FF2B5EF4-FFF2-40B4-BE49-F238E27FC236}">
                <a16:creationId xmlns:a16="http://schemas.microsoft.com/office/drawing/2014/main" id="{907EB0C0-9793-4203-A7D6-EFA9FA3FF3EA}"/>
              </a:ext>
            </a:extLst>
          </p:cNvPr>
          <p:cNvSpPr/>
          <p:nvPr/>
        </p:nvSpPr>
        <p:spPr>
          <a:xfrm>
            <a:off x="3783937" y="2069182"/>
            <a:ext cx="3978736" cy="1121058"/>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They say that once you get the news that you are positive, you die quickly. </a:t>
            </a:r>
          </a:p>
          <a:p>
            <a:r>
              <a:rPr lang="en-US" i="1" dirty="0">
                <a:solidFill>
                  <a:schemeClr val="bg1">
                    <a:lumMod val="50000"/>
                  </a:schemeClr>
                </a:solidFill>
                <a:latin typeface="Franklin Gothic Book" panose="020B0503020102020204" pitchFamily="34" charset="0"/>
              </a:rPr>
              <a:t>- Man, 27, never tested</a:t>
            </a:r>
            <a:endParaRPr lang="en-US" sz="1400" i="1" dirty="0">
              <a:solidFill>
                <a:schemeClr val="bg1">
                  <a:lumMod val="50000"/>
                </a:schemeClr>
              </a:solidFill>
              <a:latin typeface="Franklin Gothic Book" panose="020B0503020102020204" pitchFamily="34" charset="0"/>
            </a:endParaRPr>
          </a:p>
        </p:txBody>
      </p:sp>
      <p:sp>
        <p:nvSpPr>
          <p:cNvPr id="7" name="Speech Bubble: Rectangle with Corners Rounded 6">
            <a:extLst>
              <a:ext uri="{FF2B5EF4-FFF2-40B4-BE49-F238E27FC236}">
                <a16:creationId xmlns:a16="http://schemas.microsoft.com/office/drawing/2014/main" id="{CA9211CA-10D9-4A12-AE45-763543555063}"/>
              </a:ext>
            </a:extLst>
          </p:cNvPr>
          <p:cNvSpPr/>
          <p:nvPr/>
        </p:nvSpPr>
        <p:spPr>
          <a:xfrm>
            <a:off x="8803409" y="2069182"/>
            <a:ext cx="2619815" cy="2872038"/>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Men are scared to know their status, they assume that if they are positive, they no longer have a future and people won't respect them in the community. - Man, 27, HIV+, not linked</a:t>
            </a:r>
          </a:p>
        </p:txBody>
      </p:sp>
      <p:sp>
        <p:nvSpPr>
          <p:cNvPr id="8" name="Speech Bubble: Rectangle with Corners Rounded 7">
            <a:extLst>
              <a:ext uri="{FF2B5EF4-FFF2-40B4-BE49-F238E27FC236}">
                <a16:creationId xmlns:a16="http://schemas.microsoft.com/office/drawing/2014/main" id="{516649AF-8CE7-4A28-A1FC-C67EF7549730}"/>
              </a:ext>
            </a:extLst>
          </p:cNvPr>
          <p:cNvSpPr/>
          <p:nvPr/>
        </p:nvSpPr>
        <p:spPr>
          <a:xfrm>
            <a:off x="3783937" y="3667762"/>
            <a:ext cx="4435935" cy="1273458"/>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I would be worried if they tell me that I am indeed positive, then it will be game over. </a:t>
            </a:r>
          </a:p>
          <a:p>
            <a:r>
              <a:rPr lang="en-US" i="1" dirty="0">
                <a:solidFill>
                  <a:schemeClr val="bg1">
                    <a:lumMod val="50000"/>
                  </a:schemeClr>
                </a:solidFill>
                <a:latin typeface="Franklin Gothic Book" panose="020B0503020102020204" pitchFamily="34" charset="0"/>
              </a:rPr>
              <a:t>I will no longer be Thabo. </a:t>
            </a:r>
          </a:p>
          <a:p>
            <a:r>
              <a:rPr lang="en-US" i="1" dirty="0">
                <a:solidFill>
                  <a:schemeClr val="bg1">
                    <a:lumMod val="50000"/>
                  </a:schemeClr>
                </a:solidFill>
                <a:latin typeface="Franklin Gothic Book" panose="020B0503020102020204" pitchFamily="34" charset="0"/>
              </a:rPr>
              <a:t>- Man, 30, never tested </a:t>
            </a:r>
            <a:r>
              <a:rPr lang="en-US" sz="1400" i="1" dirty="0">
                <a:solidFill>
                  <a:schemeClr val="bg1">
                    <a:lumMod val="50000"/>
                  </a:schemeClr>
                </a:solidFill>
                <a:latin typeface="Franklin Gothic Book" panose="020B0503020102020204" pitchFamily="34" charset="0"/>
              </a:rPr>
              <a:t>	            *name changed</a:t>
            </a:r>
          </a:p>
        </p:txBody>
      </p:sp>
    </p:spTree>
    <p:extLst>
      <p:ext uri="{BB962C8B-B14F-4D97-AF65-F5344CB8AC3E}">
        <p14:creationId xmlns:p14="http://schemas.microsoft.com/office/powerpoint/2010/main" val="407504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018E1C5-2434-42F2-8037-E34BB26580AD}"/>
              </a:ext>
            </a:extLst>
          </p:cNvPr>
          <p:cNvSpPr txBox="1">
            <a:spLocks/>
          </p:cNvSpPr>
          <p:nvPr/>
        </p:nvSpPr>
        <p:spPr>
          <a:xfrm>
            <a:off x="550454" y="638660"/>
            <a:ext cx="9660346" cy="5809766"/>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rgbClr val="E8303B"/>
                </a:solidFill>
                <a:latin typeface="Franklin Gothic Book" panose="020B0503020102020204" pitchFamily="34" charset="0"/>
                <a:ea typeface="+mj-ea"/>
              </a:rPr>
              <a:t>Awareness of the benefits of treatment is low</a:t>
            </a:r>
          </a:p>
          <a:p>
            <a:pPr marL="0" indent="0">
              <a:buNone/>
            </a:pPr>
            <a:endParaRPr lang="en-US" sz="1000" b="1" dirty="0">
              <a:solidFill>
                <a:srgbClr val="FF0000"/>
              </a:solidFill>
              <a:latin typeface="Franklin Gothic Book" panose="020B0503020102020204" pitchFamily="34" charset="0"/>
            </a:endParaRPr>
          </a:p>
          <a:p>
            <a:pPr>
              <a:buClr>
                <a:srgbClr val="FFC000"/>
              </a:buClr>
              <a:buFont typeface="Arial" panose="020B0604020202020204" pitchFamily="34" charset="0"/>
              <a:buChar char="•"/>
            </a:pPr>
            <a:r>
              <a:rPr lang="en-US" sz="2000" dirty="0">
                <a:solidFill>
                  <a:schemeClr val="tx1"/>
                </a:solidFill>
                <a:latin typeface="Franklin Gothic Book" panose="020B0503020102020204" pitchFamily="34" charset="0"/>
              </a:rPr>
              <a:t>U=U/treatment as prevention is virtually unknown</a:t>
            </a:r>
          </a:p>
          <a:p>
            <a:pPr>
              <a:buClr>
                <a:srgbClr val="FFC000"/>
              </a:buClr>
              <a:buFont typeface="Arial" panose="020B0604020202020204" pitchFamily="34" charset="0"/>
              <a:buChar char="•"/>
            </a:pPr>
            <a:r>
              <a:rPr lang="en-US" sz="2000" dirty="0">
                <a:solidFill>
                  <a:schemeClr val="tx1"/>
                </a:solidFill>
                <a:latin typeface="Franklin Gothic Book" panose="020B0503020102020204" pitchFamily="34" charset="0"/>
              </a:rPr>
              <a:t>“A longer and healthier life” often feels too vague and distant to be compelling</a:t>
            </a:r>
          </a:p>
          <a:p>
            <a:pPr>
              <a:buClr>
                <a:srgbClr val="FFC000"/>
              </a:buClr>
              <a:buFont typeface="Arial" panose="020B0604020202020204" pitchFamily="34" charset="0"/>
              <a:buChar char="•"/>
            </a:pPr>
            <a:r>
              <a:rPr lang="en-US" sz="2000" dirty="0">
                <a:solidFill>
                  <a:schemeClr val="tx1"/>
                </a:solidFill>
                <a:latin typeface="Franklin Gothic Book" panose="020B0503020102020204" pitchFamily="34" charset="0"/>
              </a:rPr>
              <a:t>We tell men to start and stay on treatment if positive, but we don’t always explain why—in terms that are positive, relatable and compelling</a:t>
            </a:r>
          </a:p>
          <a:p>
            <a:pPr>
              <a:buFontTx/>
              <a:buChar char="-"/>
            </a:pPr>
            <a:endParaRPr lang="en-US" sz="2000" dirty="0">
              <a:solidFill>
                <a:schemeClr val="bg1">
                  <a:lumMod val="50000"/>
                </a:schemeClr>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endParaRPr lang="en-US" sz="2000" b="1" dirty="0">
              <a:solidFill>
                <a:srgbClr val="E04C40"/>
              </a:solidFill>
            </a:endParaRPr>
          </a:p>
          <a:p>
            <a:pPr marL="0" indent="0">
              <a:buNone/>
            </a:pPr>
            <a:r>
              <a:rPr lang="en-US" sz="2200" dirty="0">
                <a:solidFill>
                  <a:srgbClr val="E8303B"/>
                </a:solidFill>
                <a:latin typeface="Franklin Gothic Book" panose="020B0503020102020204" pitchFamily="34" charset="0"/>
                <a:ea typeface="+mj-ea"/>
              </a:rPr>
              <a:t>We will only achieve stable retention when we have helped them to internalize a motivation to start and remain on treatment</a:t>
            </a:r>
          </a:p>
        </p:txBody>
      </p:sp>
      <p:sp>
        <p:nvSpPr>
          <p:cNvPr id="14" name="Speech Bubble: Rectangle with Corners Rounded 13">
            <a:extLst>
              <a:ext uri="{FF2B5EF4-FFF2-40B4-BE49-F238E27FC236}">
                <a16:creationId xmlns:a16="http://schemas.microsoft.com/office/drawing/2014/main" id="{6106997C-8B8D-4338-A065-4B365FAF1D03}"/>
              </a:ext>
            </a:extLst>
          </p:cNvPr>
          <p:cNvSpPr/>
          <p:nvPr/>
        </p:nvSpPr>
        <p:spPr>
          <a:xfrm>
            <a:off x="550454" y="2976993"/>
            <a:ext cx="4354920" cy="1464348"/>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I went home and I was overthinking it. But then I thought, ‘I'm okay, I'm healthy and everything is normal.’ So I just kept it all to myself. - Man, 27, HIV+, not linked</a:t>
            </a:r>
          </a:p>
        </p:txBody>
      </p:sp>
      <p:sp>
        <p:nvSpPr>
          <p:cNvPr id="6" name="Speech Bubble: Rectangle with Corners Rounded 5">
            <a:extLst>
              <a:ext uri="{FF2B5EF4-FFF2-40B4-BE49-F238E27FC236}">
                <a16:creationId xmlns:a16="http://schemas.microsoft.com/office/drawing/2014/main" id="{907EB0C0-9793-4203-A7D6-EFA9FA3FF3EA}"/>
              </a:ext>
            </a:extLst>
          </p:cNvPr>
          <p:cNvSpPr/>
          <p:nvPr/>
        </p:nvSpPr>
        <p:spPr>
          <a:xfrm>
            <a:off x="5380627" y="2996448"/>
            <a:ext cx="3773101" cy="1322633"/>
          </a:xfrm>
          <a:prstGeom prst="wedgeRoundRectCallout">
            <a:avLst/>
          </a:prstGeom>
          <a:noFill/>
          <a:ln w="762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bg1">
                    <a:lumMod val="50000"/>
                  </a:schemeClr>
                </a:solidFill>
                <a:latin typeface="Franklin Gothic Book" panose="020B0503020102020204" pitchFamily="34" charset="0"/>
              </a:rPr>
              <a:t>Why? I'm not sick. My body shape has not changed, I am not losing or gaining weight.</a:t>
            </a:r>
          </a:p>
          <a:p>
            <a:r>
              <a:rPr lang="en-US" i="1" dirty="0">
                <a:solidFill>
                  <a:schemeClr val="bg1">
                    <a:lumMod val="50000"/>
                  </a:schemeClr>
                </a:solidFill>
                <a:latin typeface="Franklin Gothic Book" panose="020B0503020102020204" pitchFamily="34" charset="0"/>
              </a:rPr>
              <a:t>- Man, 25, HIV+, not linked </a:t>
            </a:r>
          </a:p>
        </p:txBody>
      </p:sp>
    </p:spTree>
    <p:extLst>
      <p:ext uri="{BB962C8B-B14F-4D97-AF65-F5344CB8AC3E}">
        <p14:creationId xmlns:p14="http://schemas.microsoft.com/office/powerpoint/2010/main" val="239560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14D1FE-616A-49EC-9DF7-E5541C189358}"/>
              </a:ext>
            </a:extLst>
          </p:cNvPr>
          <p:cNvSpPr txBox="1">
            <a:spLocks/>
          </p:cNvSpPr>
          <p:nvPr/>
        </p:nvSpPr>
        <p:spPr>
          <a:xfrm>
            <a:off x="502765" y="531256"/>
            <a:ext cx="11186470" cy="706118"/>
          </a:xfrm>
          <a:prstGeom prst="rect">
            <a:avLst/>
          </a:prstGeom>
        </p:spPr>
        <p:txBody>
          <a:bodyPr/>
          <a:lstStyle>
            <a:lvl1pPr marL="190500" indent="-190500" algn="l" defTabSz="457200" rtl="0" eaLnBrk="1" latinLnBrk="0" hangingPunct="1">
              <a:spcBef>
                <a:spcPct val="20000"/>
              </a:spcBef>
              <a:buClr>
                <a:schemeClr val="tx2"/>
              </a:buClr>
              <a:buFont typeface="Arial"/>
              <a:buChar char="•"/>
              <a:defRPr sz="2400" kern="1200">
                <a:solidFill>
                  <a:srgbClr val="373332"/>
                </a:solidFill>
                <a:latin typeface="+mn-lt"/>
                <a:ea typeface="+mn-ea"/>
                <a:cs typeface="Arial" pitchFamily="34" charset="0"/>
              </a:defRPr>
            </a:lvl1pPr>
            <a:lvl2pPr marL="625475" indent="-263525" algn="l" defTabSz="457200" rtl="0" eaLnBrk="1" latinLnBrk="0" hangingPunct="1">
              <a:spcBef>
                <a:spcPct val="20000"/>
              </a:spcBef>
              <a:buFont typeface="Arial"/>
              <a:buChar char="–"/>
              <a:defRPr sz="2000" kern="1200">
                <a:solidFill>
                  <a:srgbClr val="373332"/>
                </a:solidFill>
                <a:latin typeface="+mn-lt"/>
                <a:ea typeface="+mn-ea"/>
                <a:cs typeface="Arial" pitchFamily="34" charset="0"/>
              </a:defRPr>
            </a:lvl2pPr>
            <a:lvl3pPr marL="806450" indent="-180975" algn="l" defTabSz="457200" rtl="0" eaLnBrk="1" latinLnBrk="0" hangingPunct="1">
              <a:spcBef>
                <a:spcPct val="20000"/>
              </a:spcBef>
              <a:buFont typeface="Arial"/>
              <a:buChar char="•"/>
              <a:defRPr sz="1800" kern="1200">
                <a:solidFill>
                  <a:srgbClr val="373332"/>
                </a:solidFill>
                <a:latin typeface="+mn-lt"/>
                <a:ea typeface="+mn-ea"/>
                <a:cs typeface="Arial" pitchFamily="34" charset="0"/>
              </a:defRPr>
            </a:lvl3pPr>
            <a:lvl4pPr marL="1168400" indent="-180975" algn="l" defTabSz="457200" rtl="0" eaLnBrk="1" latinLnBrk="0" hangingPunct="1">
              <a:spcBef>
                <a:spcPct val="20000"/>
              </a:spcBef>
              <a:buFont typeface="Arial"/>
              <a:buChar char="–"/>
              <a:defRPr sz="1600" kern="1200">
                <a:solidFill>
                  <a:srgbClr val="373332"/>
                </a:solidFill>
                <a:latin typeface="+mn-lt"/>
                <a:ea typeface="+mn-ea"/>
                <a:cs typeface="Arial" pitchFamily="34" charset="0"/>
              </a:defRPr>
            </a:lvl4pPr>
            <a:lvl5pPr marL="1520825" indent="-171450" algn="l" defTabSz="457200" rtl="0" eaLnBrk="1" latinLnBrk="0" hangingPunct="1">
              <a:spcBef>
                <a:spcPct val="20000"/>
              </a:spcBef>
              <a:buFont typeface="Arial"/>
              <a:buChar char="»"/>
              <a:defRPr sz="1200" kern="1200">
                <a:solidFill>
                  <a:srgbClr val="373332"/>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rgbClr val="E04C40"/>
                </a:solidFill>
                <a:latin typeface="Franklin Gothic Book" panose="020B0503020102020204" pitchFamily="34" charset="0"/>
              </a:rPr>
              <a:t>The quantitative research enabled identification of five distinct segments based on HIV-relevant knowledge, attitudes and behaviors</a:t>
            </a:r>
          </a:p>
        </p:txBody>
      </p:sp>
      <p:pic>
        <p:nvPicPr>
          <p:cNvPr id="14" name="Picture 13">
            <a:extLst>
              <a:ext uri="{FF2B5EF4-FFF2-40B4-BE49-F238E27FC236}">
                <a16:creationId xmlns:a16="http://schemas.microsoft.com/office/drawing/2014/main" id="{A98FCE6D-9A61-440F-96B0-4961AE209654}"/>
              </a:ext>
            </a:extLst>
          </p:cNvPr>
          <p:cNvPicPr>
            <a:picLocks noChangeAspect="1"/>
          </p:cNvPicPr>
          <p:nvPr/>
        </p:nvPicPr>
        <p:blipFill>
          <a:blip r:embed="rId2"/>
          <a:stretch>
            <a:fillRect/>
          </a:stretch>
        </p:blipFill>
        <p:spPr>
          <a:xfrm>
            <a:off x="4708044" y="1726119"/>
            <a:ext cx="2541799" cy="2581764"/>
          </a:xfrm>
          <a:prstGeom prst="rect">
            <a:avLst/>
          </a:prstGeom>
        </p:spPr>
      </p:pic>
      <p:grpSp>
        <p:nvGrpSpPr>
          <p:cNvPr id="3" name="Group 2">
            <a:extLst>
              <a:ext uri="{FF2B5EF4-FFF2-40B4-BE49-F238E27FC236}">
                <a16:creationId xmlns:a16="http://schemas.microsoft.com/office/drawing/2014/main" id="{836D5441-CBD9-6648-AC1D-535E531FBE14}"/>
              </a:ext>
            </a:extLst>
          </p:cNvPr>
          <p:cNvGrpSpPr/>
          <p:nvPr/>
        </p:nvGrpSpPr>
        <p:grpSpPr>
          <a:xfrm>
            <a:off x="9920909" y="3023899"/>
            <a:ext cx="2015231" cy="3487530"/>
            <a:chOff x="150025" y="2878292"/>
            <a:chExt cx="2015231" cy="3487530"/>
          </a:xfrm>
        </p:grpSpPr>
        <p:pic>
          <p:nvPicPr>
            <p:cNvPr id="7" name="Picture 6">
              <a:extLst>
                <a:ext uri="{FF2B5EF4-FFF2-40B4-BE49-F238E27FC236}">
                  <a16:creationId xmlns:a16="http://schemas.microsoft.com/office/drawing/2014/main" id="{9B9395C4-56BA-4856-BE5A-88B5F8AB8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25" y="2878292"/>
              <a:ext cx="2015231" cy="3022846"/>
            </a:xfrm>
            <a:prstGeom prst="rect">
              <a:avLst/>
            </a:prstGeom>
          </p:spPr>
        </p:pic>
        <p:sp>
          <p:nvSpPr>
            <p:cNvPr id="8" name="Rectangle 7">
              <a:extLst>
                <a:ext uri="{FF2B5EF4-FFF2-40B4-BE49-F238E27FC236}">
                  <a16:creationId xmlns:a16="http://schemas.microsoft.com/office/drawing/2014/main" id="{46848F2F-5890-4D70-909B-98E6A8000309}"/>
                </a:ext>
              </a:extLst>
            </p:cNvPr>
            <p:cNvSpPr/>
            <p:nvPr/>
          </p:nvSpPr>
          <p:spPr>
            <a:xfrm>
              <a:off x="583925" y="5904157"/>
              <a:ext cx="1147430" cy="461665"/>
            </a:xfrm>
            <a:prstGeom prst="rect">
              <a:avLst/>
            </a:prstGeom>
          </p:spPr>
          <p:txBody>
            <a:bodyPr wrap="none">
              <a:spAutoFit/>
            </a:bodyPr>
            <a:lstStyle/>
            <a:p>
              <a:pPr algn="ctr"/>
              <a:r>
                <a:rPr lang="en-US" sz="2400" dirty="0" err="1">
                  <a:solidFill>
                    <a:srgbClr val="3D9DB8"/>
                  </a:solidFill>
                  <a:latin typeface="Franklin Gothic Book" panose="020B0503020102020204" pitchFamily="34" charset="0"/>
                </a:rPr>
                <a:t>Mr</a:t>
              </a:r>
              <a:r>
                <a:rPr lang="en-US" sz="2400" dirty="0">
                  <a:solidFill>
                    <a:srgbClr val="3D9DB8"/>
                  </a:solidFill>
                  <a:latin typeface="Franklin Gothic Book" panose="020B0503020102020204" pitchFamily="34" charset="0"/>
                </a:rPr>
                <a:t> Teal</a:t>
              </a:r>
            </a:p>
          </p:txBody>
        </p:sp>
      </p:grpSp>
      <p:grpSp>
        <p:nvGrpSpPr>
          <p:cNvPr id="2" name="Group 1">
            <a:extLst>
              <a:ext uri="{FF2B5EF4-FFF2-40B4-BE49-F238E27FC236}">
                <a16:creationId xmlns:a16="http://schemas.microsoft.com/office/drawing/2014/main" id="{54FEAE54-98F4-9F45-BC36-596E73CB0F98}"/>
              </a:ext>
            </a:extLst>
          </p:cNvPr>
          <p:cNvGrpSpPr/>
          <p:nvPr/>
        </p:nvGrpSpPr>
        <p:grpSpPr>
          <a:xfrm>
            <a:off x="7403857" y="2323317"/>
            <a:ext cx="2234761" cy="3676806"/>
            <a:chOff x="2319270" y="2376653"/>
            <a:chExt cx="2234761" cy="3676806"/>
          </a:xfrm>
        </p:grpSpPr>
        <p:pic>
          <p:nvPicPr>
            <p:cNvPr id="13" name="Picture 12">
              <a:extLst>
                <a:ext uri="{FF2B5EF4-FFF2-40B4-BE49-F238E27FC236}">
                  <a16:creationId xmlns:a16="http://schemas.microsoft.com/office/drawing/2014/main" id="{C9D1E287-D945-42FD-9156-AACB9C7C79EB}"/>
                </a:ext>
              </a:extLst>
            </p:cNvPr>
            <p:cNvPicPr>
              <a:picLocks noChangeAspect="1"/>
            </p:cNvPicPr>
            <p:nvPr/>
          </p:nvPicPr>
          <p:blipFill rotWithShape="1">
            <a:blip r:embed="rId4">
              <a:extLst>
                <a:ext uri="{28A0092B-C50C-407E-A947-70E740481C1C}">
                  <a14:useLocalDpi xmlns:a14="http://schemas.microsoft.com/office/drawing/2010/main" val="0"/>
                </a:ext>
              </a:extLst>
            </a:blip>
            <a:srcRect r="6638"/>
            <a:stretch/>
          </p:blipFill>
          <p:spPr>
            <a:xfrm>
              <a:off x="2319270" y="2376653"/>
              <a:ext cx="2234761" cy="3191522"/>
            </a:xfrm>
            <a:prstGeom prst="rect">
              <a:avLst/>
            </a:prstGeom>
          </p:spPr>
        </p:pic>
        <p:sp>
          <p:nvSpPr>
            <p:cNvPr id="15" name="Rectangle 14">
              <a:extLst>
                <a:ext uri="{FF2B5EF4-FFF2-40B4-BE49-F238E27FC236}">
                  <a16:creationId xmlns:a16="http://schemas.microsoft.com/office/drawing/2014/main" id="{134709F0-949A-4AAB-A7DF-2E411AD10206}"/>
                </a:ext>
              </a:extLst>
            </p:cNvPr>
            <p:cNvSpPr/>
            <p:nvPr/>
          </p:nvSpPr>
          <p:spPr>
            <a:xfrm>
              <a:off x="2813326" y="5591794"/>
              <a:ext cx="1202573" cy="461665"/>
            </a:xfrm>
            <a:prstGeom prst="rect">
              <a:avLst/>
            </a:prstGeom>
          </p:spPr>
          <p:txBody>
            <a:bodyPr wrap="none">
              <a:spAutoFit/>
            </a:bodyPr>
            <a:lstStyle/>
            <a:p>
              <a:pPr algn="ctr"/>
              <a:r>
                <a:rPr lang="en-US" sz="2400" dirty="0" err="1">
                  <a:solidFill>
                    <a:schemeClr val="tx2"/>
                  </a:solidFill>
                  <a:latin typeface="Franklin Gothic Book" panose="020B0503020102020204" pitchFamily="34" charset="0"/>
                </a:rPr>
                <a:t>Mr</a:t>
              </a:r>
              <a:r>
                <a:rPr lang="en-US" sz="2400" dirty="0">
                  <a:solidFill>
                    <a:schemeClr val="tx2"/>
                  </a:solidFill>
                  <a:latin typeface="Franklin Gothic Book" panose="020B0503020102020204" pitchFamily="34" charset="0"/>
                </a:rPr>
                <a:t> Blue</a:t>
              </a:r>
            </a:p>
          </p:txBody>
        </p:sp>
      </p:grpSp>
      <p:grpSp>
        <p:nvGrpSpPr>
          <p:cNvPr id="5" name="Group 4">
            <a:extLst>
              <a:ext uri="{FF2B5EF4-FFF2-40B4-BE49-F238E27FC236}">
                <a16:creationId xmlns:a16="http://schemas.microsoft.com/office/drawing/2014/main" id="{D75732D3-24D3-9E4C-B6F7-BF3AF219BA1C}"/>
              </a:ext>
            </a:extLst>
          </p:cNvPr>
          <p:cNvGrpSpPr/>
          <p:nvPr/>
        </p:nvGrpSpPr>
        <p:grpSpPr>
          <a:xfrm>
            <a:off x="4668544" y="4444990"/>
            <a:ext cx="2620800" cy="2247631"/>
            <a:chOff x="4668544" y="4435262"/>
            <a:chExt cx="2620800" cy="2247631"/>
          </a:xfrm>
        </p:grpSpPr>
        <p:pic>
          <p:nvPicPr>
            <p:cNvPr id="10" name="Picture 9">
              <a:extLst>
                <a:ext uri="{FF2B5EF4-FFF2-40B4-BE49-F238E27FC236}">
                  <a16:creationId xmlns:a16="http://schemas.microsoft.com/office/drawing/2014/main" id="{839B33C7-5AFE-4EC8-B96D-029940A74E8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911" r="7904"/>
            <a:stretch/>
          </p:blipFill>
          <p:spPr>
            <a:xfrm>
              <a:off x="4668544" y="4435262"/>
              <a:ext cx="2620800" cy="1763533"/>
            </a:xfrm>
            <a:prstGeom prst="rect">
              <a:avLst/>
            </a:prstGeom>
          </p:spPr>
        </p:pic>
        <p:sp>
          <p:nvSpPr>
            <p:cNvPr id="16" name="Rectangle 15">
              <a:extLst>
                <a:ext uri="{FF2B5EF4-FFF2-40B4-BE49-F238E27FC236}">
                  <a16:creationId xmlns:a16="http://schemas.microsoft.com/office/drawing/2014/main" id="{6039F5C8-5648-4648-95E8-7D10FB8C5315}"/>
                </a:ext>
              </a:extLst>
            </p:cNvPr>
            <p:cNvSpPr/>
            <p:nvPr/>
          </p:nvSpPr>
          <p:spPr>
            <a:xfrm>
              <a:off x="5372623" y="6221228"/>
              <a:ext cx="1390894" cy="461665"/>
            </a:xfrm>
            <a:prstGeom prst="rect">
              <a:avLst/>
            </a:prstGeom>
          </p:spPr>
          <p:txBody>
            <a:bodyPr wrap="none">
              <a:spAutoFit/>
            </a:bodyPr>
            <a:lstStyle/>
            <a:p>
              <a:pPr algn="ctr"/>
              <a:r>
                <a:rPr lang="en-US" sz="2400" dirty="0" err="1">
                  <a:solidFill>
                    <a:srgbClr val="548235"/>
                  </a:solidFill>
                  <a:latin typeface="Franklin Gothic Book" panose="020B0503020102020204" pitchFamily="34" charset="0"/>
                </a:rPr>
                <a:t>Mr</a:t>
              </a:r>
              <a:r>
                <a:rPr lang="en-US" sz="2400" dirty="0">
                  <a:solidFill>
                    <a:srgbClr val="548235"/>
                  </a:solidFill>
                  <a:latin typeface="Franklin Gothic Book" panose="020B0503020102020204" pitchFamily="34" charset="0"/>
                </a:rPr>
                <a:t> Green</a:t>
              </a:r>
            </a:p>
          </p:txBody>
        </p:sp>
      </p:grpSp>
      <p:grpSp>
        <p:nvGrpSpPr>
          <p:cNvPr id="6" name="Group 5">
            <a:extLst>
              <a:ext uri="{FF2B5EF4-FFF2-40B4-BE49-F238E27FC236}">
                <a16:creationId xmlns:a16="http://schemas.microsoft.com/office/drawing/2014/main" id="{8983E9FE-29BC-CA4E-9A8B-D09CFF25D516}"/>
              </a:ext>
            </a:extLst>
          </p:cNvPr>
          <p:cNvGrpSpPr/>
          <p:nvPr/>
        </p:nvGrpSpPr>
        <p:grpSpPr>
          <a:xfrm>
            <a:off x="406302" y="2966546"/>
            <a:ext cx="2200275" cy="3415394"/>
            <a:chOff x="7443357" y="2719595"/>
            <a:chExt cx="2200275" cy="3415394"/>
          </a:xfrm>
        </p:grpSpPr>
        <p:sp>
          <p:nvSpPr>
            <p:cNvPr id="17" name="Rectangle 16">
              <a:extLst>
                <a:ext uri="{FF2B5EF4-FFF2-40B4-BE49-F238E27FC236}">
                  <a16:creationId xmlns:a16="http://schemas.microsoft.com/office/drawing/2014/main" id="{65B4A41D-89D3-4073-899C-8CAFE02D4040}"/>
                </a:ext>
              </a:extLst>
            </p:cNvPr>
            <p:cNvSpPr/>
            <p:nvPr/>
          </p:nvSpPr>
          <p:spPr>
            <a:xfrm>
              <a:off x="7906455" y="5673324"/>
              <a:ext cx="1269066" cy="461665"/>
            </a:xfrm>
            <a:prstGeom prst="rect">
              <a:avLst/>
            </a:prstGeom>
          </p:spPr>
          <p:txBody>
            <a:bodyPr wrap="none">
              <a:spAutoFit/>
            </a:bodyPr>
            <a:lstStyle/>
            <a:p>
              <a:pPr algn="ctr"/>
              <a:r>
                <a:rPr lang="en-US" sz="2400" dirty="0" err="1">
                  <a:solidFill>
                    <a:srgbClr val="FF585D"/>
                  </a:solidFill>
                  <a:latin typeface="Franklin Gothic Book" panose="020B0503020102020204" pitchFamily="34" charset="0"/>
                </a:rPr>
                <a:t>Mr</a:t>
              </a:r>
              <a:r>
                <a:rPr lang="en-US" sz="2400" dirty="0">
                  <a:solidFill>
                    <a:srgbClr val="FF585D"/>
                  </a:solidFill>
                  <a:latin typeface="Franklin Gothic Book" panose="020B0503020102020204" pitchFamily="34" charset="0"/>
                </a:rPr>
                <a:t> Rose</a:t>
              </a:r>
            </a:p>
          </p:txBody>
        </p:sp>
        <p:pic>
          <p:nvPicPr>
            <p:cNvPr id="20" name="Picture 19">
              <a:extLst>
                <a:ext uri="{FF2B5EF4-FFF2-40B4-BE49-F238E27FC236}">
                  <a16:creationId xmlns:a16="http://schemas.microsoft.com/office/drawing/2014/main" id="{2B83CDA2-3C1E-4CF2-9195-40B30FED1D6A}"/>
                </a:ext>
              </a:extLst>
            </p:cNvPr>
            <p:cNvPicPr>
              <a:picLocks noChangeAspect="1"/>
            </p:cNvPicPr>
            <p:nvPr/>
          </p:nvPicPr>
          <p:blipFill>
            <a:blip r:embed="rId6"/>
            <a:stretch>
              <a:fillRect/>
            </a:stretch>
          </p:blipFill>
          <p:spPr>
            <a:xfrm>
              <a:off x="7443357" y="2719595"/>
              <a:ext cx="2200275" cy="2924175"/>
            </a:xfrm>
            <a:prstGeom prst="rect">
              <a:avLst/>
            </a:prstGeom>
          </p:spPr>
        </p:pic>
      </p:grpSp>
      <p:grpSp>
        <p:nvGrpSpPr>
          <p:cNvPr id="9" name="Group 8">
            <a:extLst>
              <a:ext uri="{FF2B5EF4-FFF2-40B4-BE49-F238E27FC236}">
                <a16:creationId xmlns:a16="http://schemas.microsoft.com/office/drawing/2014/main" id="{48117C8A-3260-FC46-8D32-323B1D014749}"/>
              </a:ext>
            </a:extLst>
          </p:cNvPr>
          <p:cNvGrpSpPr/>
          <p:nvPr/>
        </p:nvGrpSpPr>
        <p:grpSpPr>
          <a:xfrm>
            <a:off x="2748288" y="2408275"/>
            <a:ext cx="1818045" cy="3144062"/>
            <a:chOff x="9792632" y="3338635"/>
            <a:chExt cx="1818045" cy="3144062"/>
          </a:xfrm>
        </p:grpSpPr>
        <p:sp>
          <p:nvSpPr>
            <p:cNvPr id="18" name="Rectangle 17">
              <a:extLst>
                <a:ext uri="{FF2B5EF4-FFF2-40B4-BE49-F238E27FC236}">
                  <a16:creationId xmlns:a16="http://schemas.microsoft.com/office/drawing/2014/main" id="{1FAB3601-DB29-4040-A198-2C84629F9FE2}"/>
                </a:ext>
              </a:extLst>
            </p:cNvPr>
            <p:cNvSpPr/>
            <p:nvPr/>
          </p:nvSpPr>
          <p:spPr>
            <a:xfrm>
              <a:off x="10095334" y="6021032"/>
              <a:ext cx="1212640" cy="461665"/>
            </a:xfrm>
            <a:prstGeom prst="rect">
              <a:avLst/>
            </a:prstGeom>
          </p:spPr>
          <p:txBody>
            <a:bodyPr wrap="none">
              <a:spAutoFit/>
            </a:bodyPr>
            <a:lstStyle/>
            <a:p>
              <a:pPr algn="ctr"/>
              <a:r>
                <a:rPr lang="en-US" sz="2400" dirty="0" err="1">
                  <a:solidFill>
                    <a:schemeClr val="tx1">
                      <a:lumMod val="50000"/>
                      <a:lumOff val="50000"/>
                    </a:schemeClr>
                  </a:solidFill>
                  <a:latin typeface="Franklin Gothic Book" panose="020B0503020102020204" pitchFamily="34" charset="0"/>
                </a:rPr>
                <a:t>Mr</a:t>
              </a:r>
              <a:r>
                <a:rPr lang="en-US" sz="2400" dirty="0">
                  <a:solidFill>
                    <a:schemeClr val="tx1">
                      <a:lumMod val="50000"/>
                      <a:lumOff val="50000"/>
                    </a:schemeClr>
                  </a:solidFill>
                  <a:latin typeface="Franklin Gothic Book" panose="020B0503020102020204" pitchFamily="34" charset="0"/>
                </a:rPr>
                <a:t> Grey</a:t>
              </a:r>
            </a:p>
          </p:txBody>
        </p:sp>
        <p:pic>
          <p:nvPicPr>
            <p:cNvPr id="21" name="Picture 20">
              <a:extLst>
                <a:ext uri="{FF2B5EF4-FFF2-40B4-BE49-F238E27FC236}">
                  <a16:creationId xmlns:a16="http://schemas.microsoft.com/office/drawing/2014/main" id="{8DA6D9BF-BEC8-4163-B501-6459354AD640}"/>
                </a:ext>
              </a:extLst>
            </p:cNvPr>
            <p:cNvPicPr>
              <a:picLocks noChangeAspect="1"/>
            </p:cNvPicPr>
            <p:nvPr/>
          </p:nvPicPr>
          <p:blipFill>
            <a:blip r:embed="rId7"/>
            <a:stretch>
              <a:fillRect/>
            </a:stretch>
          </p:blipFill>
          <p:spPr>
            <a:xfrm>
              <a:off x="9792632" y="3338635"/>
              <a:ext cx="1818045" cy="2651760"/>
            </a:xfrm>
            <a:prstGeom prst="rect">
              <a:avLst/>
            </a:prstGeom>
          </p:spPr>
        </p:pic>
      </p:grpSp>
    </p:spTree>
    <p:extLst>
      <p:ext uri="{BB962C8B-B14F-4D97-AF65-F5344CB8AC3E}">
        <p14:creationId xmlns:p14="http://schemas.microsoft.com/office/powerpoint/2010/main" val="3854361101"/>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2133</Words>
  <Application>Microsoft Macintosh PowerPoint</Application>
  <PresentationFormat>Widescreen</PresentationFormat>
  <Paragraphs>229</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Montserrat-Bold</vt:lpstr>
      <vt:lpstr>Open Sans</vt:lpstr>
      <vt:lpstr>Raleway</vt:lpstr>
      <vt:lpstr>AIDS 2016_Template</vt:lpstr>
      <vt:lpstr>PowerPoint Presentation</vt:lpstr>
      <vt:lpstr>A market segmentation approach to improving linkage among young South African men</vt:lpstr>
      <vt:lpstr>Study design and methods</vt:lpstr>
      <vt:lpstr>Qualitative interviews revealed a range of barriers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Acknowledgements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Malone</dc:creator>
  <cp:lastModifiedBy>Anna Grimsrud</cp:lastModifiedBy>
  <cp:revision>2</cp:revision>
  <dcterms:created xsi:type="dcterms:W3CDTF">2019-07-01T15:09:38Z</dcterms:created>
  <dcterms:modified xsi:type="dcterms:W3CDTF">2019-07-16T06:36:43Z</dcterms:modified>
</cp:coreProperties>
</file>